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7" r:id="rId1"/>
  </p:sldMasterIdLst>
  <p:sldIdLst>
    <p:sldId id="256" r:id="rId2"/>
    <p:sldId id="270" r:id="rId3"/>
    <p:sldId id="261" r:id="rId4"/>
    <p:sldId id="257" r:id="rId5"/>
    <p:sldId id="263" r:id="rId6"/>
    <p:sldId id="264" r:id="rId7"/>
    <p:sldId id="265" r:id="rId8"/>
    <p:sldId id="266" r:id="rId9"/>
    <p:sldId id="267" r:id="rId10"/>
    <p:sldId id="268" r:id="rId11"/>
    <p:sldId id="274" r:id="rId12"/>
    <p:sldId id="269" r:id="rId13"/>
    <p:sldId id="271" r:id="rId14"/>
    <p:sldId id="275" r:id="rId15"/>
    <p:sldId id="276" r:id="rId16"/>
    <p:sldId id="277" r:id="rId17"/>
    <p:sldId id="278" r:id="rId18"/>
    <p:sldId id="272" r:id="rId19"/>
    <p:sldId id="260" r:id="rId20"/>
    <p:sldId id="273" r:id="rId21"/>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snapToGrid="0">
      <p:cViewPr>
        <p:scale>
          <a:sx n="88" d="100"/>
          <a:sy n="88" d="100"/>
        </p:scale>
        <p:origin x="-1013" y="1219"/>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FDE230-C850-48D0-89D6-A9F1CD9758BF}"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GB"/>
        </a:p>
      </dgm:t>
    </dgm:pt>
    <dgm:pt modelId="{C366799F-938B-4273-B98C-EA66C80EE672}">
      <dgm:prSet phldrT="[Text]"/>
      <dgm:spPr/>
      <dgm:t>
        <a:bodyPr/>
        <a:lstStyle/>
        <a:p>
          <a:r>
            <a:rPr lang="en-GB" dirty="0"/>
            <a:t>National</a:t>
          </a:r>
        </a:p>
      </dgm:t>
    </dgm:pt>
    <dgm:pt modelId="{D9159CF3-06FF-4601-82A5-F5339C5FC06E}" type="parTrans" cxnId="{C3004071-1161-4102-A470-D8489A901A3C}">
      <dgm:prSet/>
      <dgm:spPr/>
      <dgm:t>
        <a:bodyPr/>
        <a:lstStyle/>
        <a:p>
          <a:endParaRPr lang="en-GB"/>
        </a:p>
      </dgm:t>
    </dgm:pt>
    <dgm:pt modelId="{D0C1B3A8-37F2-474B-A499-BB8BC65C6F97}" type="sibTrans" cxnId="{C3004071-1161-4102-A470-D8489A901A3C}">
      <dgm:prSet/>
      <dgm:spPr/>
      <dgm:t>
        <a:bodyPr/>
        <a:lstStyle/>
        <a:p>
          <a:endParaRPr lang="en-GB"/>
        </a:p>
      </dgm:t>
    </dgm:pt>
    <dgm:pt modelId="{47BDE964-025A-4654-85E0-AF613F5F4E8C}">
      <dgm:prSet phldrT="[Text]"/>
      <dgm:spPr/>
      <dgm:t>
        <a:bodyPr/>
        <a:lstStyle/>
        <a:p>
          <a:r>
            <a:rPr lang="en-GB" dirty="0"/>
            <a:t>Long/Medium-term planning</a:t>
          </a:r>
        </a:p>
      </dgm:t>
    </dgm:pt>
    <dgm:pt modelId="{62A2A609-F3DA-456D-A4AD-92D826904302}" type="parTrans" cxnId="{6A8C8498-F743-44A2-A436-D3EEB3FC611E}">
      <dgm:prSet/>
      <dgm:spPr/>
      <dgm:t>
        <a:bodyPr/>
        <a:lstStyle/>
        <a:p>
          <a:endParaRPr lang="en-GB"/>
        </a:p>
      </dgm:t>
    </dgm:pt>
    <dgm:pt modelId="{2B75A42C-67B1-416A-B949-7CF514B6ED65}" type="sibTrans" cxnId="{6A8C8498-F743-44A2-A436-D3EEB3FC611E}">
      <dgm:prSet/>
      <dgm:spPr/>
      <dgm:t>
        <a:bodyPr/>
        <a:lstStyle/>
        <a:p>
          <a:endParaRPr lang="en-GB"/>
        </a:p>
      </dgm:t>
    </dgm:pt>
    <dgm:pt modelId="{C4FD37E7-66AF-4D2D-BE0D-792B79C42AB9}">
      <dgm:prSet phldrT="[Text]"/>
      <dgm:spPr/>
      <dgm:t>
        <a:bodyPr/>
        <a:lstStyle/>
        <a:p>
          <a:r>
            <a:rPr lang="en-GB" dirty="0"/>
            <a:t>Children’s work</a:t>
          </a:r>
        </a:p>
      </dgm:t>
    </dgm:pt>
    <dgm:pt modelId="{F158AADC-FC47-40D6-9CC4-9CDA6BA650D7}" type="parTrans" cxnId="{A6B53A9C-86B2-4FEF-AD56-E28CDFDB31D0}">
      <dgm:prSet/>
      <dgm:spPr/>
      <dgm:t>
        <a:bodyPr/>
        <a:lstStyle/>
        <a:p>
          <a:endParaRPr lang="en-GB"/>
        </a:p>
      </dgm:t>
    </dgm:pt>
    <dgm:pt modelId="{1BF9AB53-E602-4C13-8CF1-F534BEBEE79B}" type="sibTrans" cxnId="{A6B53A9C-86B2-4FEF-AD56-E28CDFDB31D0}">
      <dgm:prSet/>
      <dgm:spPr/>
      <dgm:t>
        <a:bodyPr/>
        <a:lstStyle/>
        <a:p>
          <a:endParaRPr lang="en-GB"/>
        </a:p>
      </dgm:t>
    </dgm:pt>
    <dgm:pt modelId="{DEF40683-690C-4237-BAB3-7B7F627FA520}" type="pres">
      <dgm:prSet presAssocID="{46FDE230-C850-48D0-89D6-A9F1CD9758BF}" presName="Name0" presStyleCnt="0">
        <dgm:presLayoutVars>
          <dgm:chMax val="7"/>
          <dgm:chPref val="7"/>
          <dgm:dir/>
          <dgm:animLvl val="lvl"/>
        </dgm:presLayoutVars>
      </dgm:prSet>
      <dgm:spPr/>
      <dgm:t>
        <a:bodyPr/>
        <a:lstStyle/>
        <a:p>
          <a:endParaRPr lang="en-GB"/>
        </a:p>
      </dgm:t>
    </dgm:pt>
    <dgm:pt modelId="{CA65B00B-B83F-4F7E-8BDF-9A877A2AE455}" type="pres">
      <dgm:prSet presAssocID="{C366799F-938B-4273-B98C-EA66C80EE672}" presName="Accent1" presStyleCnt="0"/>
      <dgm:spPr/>
    </dgm:pt>
    <dgm:pt modelId="{BA99BA8C-15D4-44AA-99A7-4A2680718297}" type="pres">
      <dgm:prSet presAssocID="{C366799F-938B-4273-B98C-EA66C80EE672}" presName="Accent" presStyleLbl="node1" presStyleIdx="0" presStyleCnt="3" custLinFactNeighborX="-63887" custLinFactNeighborY="34652"/>
      <dgm:spPr/>
    </dgm:pt>
    <dgm:pt modelId="{220C9731-4311-491D-9B9D-610DC43C1CE4}" type="pres">
      <dgm:prSet presAssocID="{C366799F-938B-4273-B98C-EA66C80EE672}" presName="Parent1" presStyleLbl="revTx" presStyleIdx="0" presStyleCnt="3" custLinFactX="-14972" custLinFactY="24769" custLinFactNeighborX="-100000" custLinFactNeighborY="100000">
        <dgm:presLayoutVars>
          <dgm:chMax val="1"/>
          <dgm:chPref val="1"/>
          <dgm:bulletEnabled val="1"/>
        </dgm:presLayoutVars>
      </dgm:prSet>
      <dgm:spPr/>
      <dgm:t>
        <a:bodyPr/>
        <a:lstStyle/>
        <a:p>
          <a:endParaRPr lang="en-GB"/>
        </a:p>
      </dgm:t>
    </dgm:pt>
    <dgm:pt modelId="{0276DA09-3E13-466F-9BF4-037F5EFDBC5F}" type="pres">
      <dgm:prSet presAssocID="{47BDE964-025A-4654-85E0-AF613F5F4E8C}" presName="Accent2" presStyleCnt="0"/>
      <dgm:spPr/>
    </dgm:pt>
    <dgm:pt modelId="{B11C1A47-5A06-46F3-94F7-E8B390935232}" type="pres">
      <dgm:prSet presAssocID="{47BDE964-025A-4654-85E0-AF613F5F4E8C}" presName="Accent" presStyleLbl="node1" presStyleIdx="1" presStyleCnt="3" custLinFactNeighborX="-63887" custLinFactNeighborY="34652"/>
      <dgm:spPr/>
    </dgm:pt>
    <dgm:pt modelId="{62FD4485-C095-4F7D-B209-BF72542C295A}" type="pres">
      <dgm:prSet presAssocID="{47BDE964-025A-4654-85E0-AF613F5F4E8C}" presName="Parent2" presStyleLbl="revTx" presStyleIdx="1" presStyleCnt="3" custLinFactX="-14972" custLinFactY="24769" custLinFactNeighborX="-100000" custLinFactNeighborY="100000">
        <dgm:presLayoutVars>
          <dgm:chMax val="1"/>
          <dgm:chPref val="1"/>
          <dgm:bulletEnabled val="1"/>
        </dgm:presLayoutVars>
      </dgm:prSet>
      <dgm:spPr/>
      <dgm:t>
        <a:bodyPr/>
        <a:lstStyle/>
        <a:p>
          <a:endParaRPr lang="en-GB"/>
        </a:p>
      </dgm:t>
    </dgm:pt>
    <dgm:pt modelId="{FD4BB256-2ABC-4CA2-A2CC-C5CDB603A6E0}" type="pres">
      <dgm:prSet presAssocID="{C4FD37E7-66AF-4D2D-BE0D-792B79C42AB9}" presName="Accent3" presStyleCnt="0"/>
      <dgm:spPr/>
    </dgm:pt>
    <dgm:pt modelId="{BD17AF53-F623-4C72-8530-80943C7ED28D}" type="pres">
      <dgm:prSet presAssocID="{C4FD37E7-66AF-4D2D-BE0D-792B79C42AB9}" presName="Accent" presStyleLbl="node1" presStyleIdx="2" presStyleCnt="3" custLinFactNeighborX="-74361" custLinFactNeighborY="40323"/>
      <dgm:spPr/>
    </dgm:pt>
    <dgm:pt modelId="{A2B1A711-143A-486E-9146-704A1A29612A}" type="pres">
      <dgm:prSet presAssocID="{C4FD37E7-66AF-4D2D-BE0D-792B79C42AB9}" presName="Parent3" presStyleLbl="revTx" presStyleIdx="2" presStyleCnt="3" custLinFactX="-14972" custLinFactY="4179" custLinFactNeighborX="-100000" custLinFactNeighborY="100000">
        <dgm:presLayoutVars>
          <dgm:chMax val="1"/>
          <dgm:chPref val="1"/>
          <dgm:bulletEnabled val="1"/>
        </dgm:presLayoutVars>
      </dgm:prSet>
      <dgm:spPr/>
      <dgm:t>
        <a:bodyPr/>
        <a:lstStyle/>
        <a:p>
          <a:endParaRPr lang="en-GB"/>
        </a:p>
      </dgm:t>
    </dgm:pt>
  </dgm:ptLst>
  <dgm:cxnLst>
    <dgm:cxn modelId="{37471297-E0EF-4F01-A09C-61203033B3F7}" type="presOf" srcId="{C4FD37E7-66AF-4D2D-BE0D-792B79C42AB9}" destId="{A2B1A711-143A-486E-9146-704A1A29612A}" srcOrd="0" destOrd="0" presId="urn:microsoft.com/office/officeart/2009/layout/CircleArrowProcess"/>
    <dgm:cxn modelId="{7DF9EB71-9909-4E61-88F2-C3A5328A27D8}" type="presOf" srcId="{47BDE964-025A-4654-85E0-AF613F5F4E8C}" destId="{62FD4485-C095-4F7D-B209-BF72542C295A}" srcOrd="0" destOrd="0" presId="urn:microsoft.com/office/officeart/2009/layout/CircleArrowProcess"/>
    <dgm:cxn modelId="{6A8C8498-F743-44A2-A436-D3EEB3FC611E}" srcId="{46FDE230-C850-48D0-89D6-A9F1CD9758BF}" destId="{47BDE964-025A-4654-85E0-AF613F5F4E8C}" srcOrd="1" destOrd="0" parTransId="{62A2A609-F3DA-456D-A4AD-92D826904302}" sibTransId="{2B75A42C-67B1-416A-B949-7CF514B6ED65}"/>
    <dgm:cxn modelId="{C3004071-1161-4102-A470-D8489A901A3C}" srcId="{46FDE230-C850-48D0-89D6-A9F1CD9758BF}" destId="{C366799F-938B-4273-B98C-EA66C80EE672}" srcOrd="0" destOrd="0" parTransId="{D9159CF3-06FF-4601-82A5-F5339C5FC06E}" sibTransId="{D0C1B3A8-37F2-474B-A499-BB8BC65C6F97}"/>
    <dgm:cxn modelId="{0938CBCF-7EB0-4F21-ABF4-3627D9A41F00}" type="presOf" srcId="{C366799F-938B-4273-B98C-EA66C80EE672}" destId="{220C9731-4311-491D-9B9D-610DC43C1CE4}" srcOrd="0" destOrd="0" presId="urn:microsoft.com/office/officeart/2009/layout/CircleArrowProcess"/>
    <dgm:cxn modelId="{514C70FA-6BAE-429E-B106-4A5D504D3EC8}" type="presOf" srcId="{46FDE230-C850-48D0-89D6-A9F1CD9758BF}" destId="{DEF40683-690C-4237-BAB3-7B7F627FA520}" srcOrd="0" destOrd="0" presId="urn:microsoft.com/office/officeart/2009/layout/CircleArrowProcess"/>
    <dgm:cxn modelId="{A6B53A9C-86B2-4FEF-AD56-E28CDFDB31D0}" srcId="{46FDE230-C850-48D0-89D6-A9F1CD9758BF}" destId="{C4FD37E7-66AF-4D2D-BE0D-792B79C42AB9}" srcOrd="2" destOrd="0" parTransId="{F158AADC-FC47-40D6-9CC4-9CDA6BA650D7}" sibTransId="{1BF9AB53-E602-4C13-8CF1-F534BEBEE79B}"/>
    <dgm:cxn modelId="{A7687835-6671-4895-893F-1AE0C960C38D}" type="presParOf" srcId="{DEF40683-690C-4237-BAB3-7B7F627FA520}" destId="{CA65B00B-B83F-4F7E-8BDF-9A877A2AE455}" srcOrd="0" destOrd="0" presId="urn:microsoft.com/office/officeart/2009/layout/CircleArrowProcess"/>
    <dgm:cxn modelId="{C599D686-2E83-4BAE-A848-98C51BF1ED0C}" type="presParOf" srcId="{CA65B00B-B83F-4F7E-8BDF-9A877A2AE455}" destId="{BA99BA8C-15D4-44AA-99A7-4A2680718297}" srcOrd="0" destOrd="0" presId="urn:microsoft.com/office/officeart/2009/layout/CircleArrowProcess"/>
    <dgm:cxn modelId="{B7275676-BEDC-455A-BC18-9C4CAED65B0E}" type="presParOf" srcId="{DEF40683-690C-4237-BAB3-7B7F627FA520}" destId="{220C9731-4311-491D-9B9D-610DC43C1CE4}" srcOrd="1" destOrd="0" presId="urn:microsoft.com/office/officeart/2009/layout/CircleArrowProcess"/>
    <dgm:cxn modelId="{575E4DD2-0C5B-4889-A64A-09D6600494AD}" type="presParOf" srcId="{DEF40683-690C-4237-BAB3-7B7F627FA520}" destId="{0276DA09-3E13-466F-9BF4-037F5EFDBC5F}" srcOrd="2" destOrd="0" presId="urn:microsoft.com/office/officeart/2009/layout/CircleArrowProcess"/>
    <dgm:cxn modelId="{697E251A-5682-4B3B-9462-6DA7375FBA71}" type="presParOf" srcId="{0276DA09-3E13-466F-9BF4-037F5EFDBC5F}" destId="{B11C1A47-5A06-46F3-94F7-E8B390935232}" srcOrd="0" destOrd="0" presId="urn:microsoft.com/office/officeart/2009/layout/CircleArrowProcess"/>
    <dgm:cxn modelId="{D30D285A-B971-4DC0-8D49-5BD81D8354B9}" type="presParOf" srcId="{DEF40683-690C-4237-BAB3-7B7F627FA520}" destId="{62FD4485-C095-4F7D-B209-BF72542C295A}" srcOrd="3" destOrd="0" presId="urn:microsoft.com/office/officeart/2009/layout/CircleArrowProcess"/>
    <dgm:cxn modelId="{31EFAB83-8D7C-4DB6-88A7-7D58F1BB7981}" type="presParOf" srcId="{DEF40683-690C-4237-BAB3-7B7F627FA520}" destId="{FD4BB256-2ABC-4CA2-A2CC-C5CDB603A6E0}" srcOrd="4" destOrd="0" presId="urn:microsoft.com/office/officeart/2009/layout/CircleArrowProcess"/>
    <dgm:cxn modelId="{54098088-1974-4927-BAC0-1D3F15C3950C}" type="presParOf" srcId="{FD4BB256-2ABC-4CA2-A2CC-C5CDB603A6E0}" destId="{BD17AF53-F623-4C72-8530-80943C7ED28D}" srcOrd="0" destOrd="0" presId="urn:microsoft.com/office/officeart/2009/layout/CircleArrowProcess"/>
    <dgm:cxn modelId="{4513EBD8-2A5D-4363-8C2E-F4AAA378E023}" type="presParOf" srcId="{DEF40683-690C-4237-BAB3-7B7F627FA520}" destId="{A2B1A711-143A-486E-9146-704A1A29612A}"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99BA8C-15D4-44AA-99A7-4A2680718297}">
      <dsp:nvSpPr>
        <dsp:cNvPr id="0" name=""/>
        <dsp:cNvSpPr/>
      </dsp:nvSpPr>
      <dsp:spPr>
        <a:xfrm>
          <a:off x="1367112" y="825616"/>
          <a:ext cx="2382231" cy="2382593"/>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0C9731-4311-491D-9B9D-610DC43C1CE4}">
      <dsp:nvSpPr>
        <dsp:cNvPr id="0" name=""/>
        <dsp:cNvSpPr/>
      </dsp:nvSpPr>
      <dsp:spPr>
        <a:xfrm>
          <a:off x="1893646" y="1685812"/>
          <a:ext cx="1323760" cy="661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GB" sz="1400" kern="1200" dirty="0"/>
            <a:t>National</a:t>
          </a:r>
        </a:p>
      </dsp:txBody>
      <dsp:txXfrm>
        <a:off x="1893646" y="1685812"/>
        <a:ext cx="1323760" cy="661721"/>
      </dsp:txXfrm>
    </dsp:sp>
    <dsp:sp modelId="{B11C1A47-5A06-46F3-94F7-E8B390935232}">
      <dsp:nvSpPr>
        <dsp:cNvPr id="0" name=""/>
        <dsp:cNvSpPr/>
      </dsp:nvSpPr>
      <dsp:spPr>
        <a:xfrm>
          <a:off x="705455" y="2194593"/>
          <a:ext cx="2382231" cy="2382593"/>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FD4485-C095-4F7D-B209-BF72542C295A}">
      <dsp:nvSpPr>
        <dsp:cNvPr id="0" name=""/>
        <dsp:cNvSpPr/>
      </dsp:nvSpPr>
      <dsp:spPr>
        <a:xfrm>
          <a:off x="1234674" y="3062708"/>
          <a:ext cx="1323760" cy="661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GB" sz="1400" kern="1200" dirty="0"/>
            <a:t>Long/Medium-term planning</a:t>
          </a:r>
        </a:p>
      </dsp:txBody>
      <dsp:txXfrm>
        <a:off x="1234674" y="3062708"/>
        <a:ext cx="1323760" cy="661721"/>
      </dsp:txXfrm>
    </dsp:sp>
    <dsp:sp modelId="{BD17AF53-F623-4C72-8530-80943C7ED28D}">
      <dsp:nvSpPr>
        <dsp:cNvPr id="0" name=""/>
        <dsp:cNvSpPr/>
      </dsp:nvSpPr>
      <dsp:spPr>
        <a:xfrm>
          <a:off x="1536649" y="3727399"/>
          <a:ext cx="2046705" cy="2047526"/>
        </a:xfrm>
        <a:prstGeom prst="blockArc">
          <a:avLst>
            <a:gd name="adj1" fmla="val 13500000"/>
            <a:gd name="adj2" fmla="val 10800000"/>
            <a:gd name="adj3" fmla="val 1274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B1A711-143A-486E-9146-704A1A29612A}">
      <dsp:nvSpPr>
        <dsp:cNvPr id="0" name=""/>
        <dsp:cNvSpPr/>
      </dsp:nvSpPr>
      <dsp:spPr>
        <a:xfrm>
          <a:off x="1896777" y="4287580"/>
          <a:ext cx="1323760" cy="661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GB" sz="1400" kern="1200" dirty="0"/>
            <a:t>Children’s work</a:t>
          </a:r>
        </a:p>
      </dsp:txBody>
      <dsp:txXfrm>
        <a:off x="1896777" y="4287580"/>
        <a:ext cx="1323760" cy="661721"/>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12T09:29:33.99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0 224,'139'-22,"-107"22,464-28,4002 29,-4323-39,-49 15,204-18,-251 41,261-16,-198-8,1 7,137 2,672 16,-742 43,-58-18,86 4,506-32,-723 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12T09:30:00.60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1 198,'221'-48,"-61"26,-107 10,1 3,0 2,0 2,0 2,1 3,26 5,42-3,1520-2,-1383-22,25-6,-60 4,170 24,-159-25,1138 26,-1352-1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12T09:30:07.17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75,'97'1,"-1"4,0 4,90 21,-79-14,0-4,0-5,1-4,53-8,26 2,520-7,-169-5,-345-10,135 2,316 18,-321 8,651-3,-714-48,144 47,-256-24,-100 25,-26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12T09:30:10.01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0,'284'32,"-136"-8,449 40,-67-40,-212 0,1-14,5-13,-43 0,884 3,-596 26,519-27,-1066 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smtClean="0"/>
              <a:pPr/>
              <a:t>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01315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smtClean="0"/>
              <a:pPr/>
              <a:t>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7336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13653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FBF54567-0DE4-3F47-BF90-CB84690072F9}" type="datetimeFigureOut">
              <a:rPr lang="en-US" smtClean="0"/>
              <a:pPr/>
              <a:t>2/8/2022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84314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94945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28594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28296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81898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47651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2/8/2022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12628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2/8/2022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00016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2/8/2022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855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smtClean="0"/>
              <a:pPr/>
              <a:t>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51020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smtClean="0"/>
              <a:pPr/>
              <a:t>2/8/2022</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98463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smtClean="0"/>
              <a:pPr/>
              <a:t>2/8/2022</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38835393"/>
      </p:ext>
    </p:extLst>
  </p:cSld>
  <p:clrMap bg1="dk1" tx1="lt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plumptonrobins.wordpress.com/"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customXml" Target="../ink/ink2.xml"/><Relationship Id="rId10" Type="http://schemas.openxmlformats.org/officeDocument/2006/relationships/image" Target="../media/image70.png"/><Relationship Id="rId4" Type="http://schemas.openxmlformats.org/officeDocument/2006/relationships/image" Target="../media/image40.png"/><Relationship Id="rId9" Type="http://schemas.openxmlformats.org/officeDocument/2006/relationships/customXml" Target="../ink/ink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B0C8E4-9FC0-4300-B335-EFCB9EC46901}"/>
              </a:ext>
            </a:extLst>
          </p:cNvPr>
          <p:cNvSpPr>
            <a:spLocks noGrp="1"/>
          </p:cNvSpPr>
          <p:nvPr>
            <p:ph type="ctrTitle"/>
          </p:nvPr>
        </p:nvSpPr>
        <p:spPr/>
        <p:txBody>
          <a:bodyPr/>
          <a:lstStyle/>
          <a:p>
            <a:r>
              <a:rPr lang="en-GB" dirty="0"/>
              <a:t>Skylark Curriculum Update </a:t>
            </a:r>
          </a:p>
        </p:txBody>
      </p:sp>
      <p:pic>
        <p:nvPicPr>
          <p:cNvPr id="3" name="Picture 2">
            <a:extLst>
              <a:ext uri="{FF2B5EF4-FFF2-40B4-BE49-F238E27FC236}">
                <a16:creationId xmlns:a16="http://schemas.microsoft.com/office/drawing/2014/main" xmlns="" id="{DB37300D-A4E3-4D06-A8A7-49DC44FC794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322038" y="2331422"/>
            <a:ext cx="476250" cy="603250"/>
          </a:xfrm>
          <a:prstGeom prst="rect">
            <a:avLst/>
          </a:prstGeom>
          <a:noFill/>
          <a:ln>
            <a:noFill/>
          </a:ln>
        </p:spPr>
      </p:pic>
      <p:pic>
        <p:nvPicPr>
          <p:cNvPr id="4" name="Picture 3">
            <a:extLst>
              <a:ext uri="{FF2B5EF4-FFF2-40B4-BE49-F238E27FC236}">
                <a16:creationId xmlns:a16="http://schemas.microsoft.com/office/drawing/2014/main" xmlns="" id="{12AA7BBB-146F-4549-8D52-8B10A506928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8800" y="2302847"/>
            <a:ext cx="742950" cy="660400"/>
          </a:xfrm>
          <a:prstGeom prst="rect">
            <a:avLst/>
          </a:prstGeom>
          <a:noFill/>
          <a:ln>
            <a:noFill/>
          </a:ln>
        </p:spPr>
      </p:pic>
      <p:pic>
        <p:nvPicPr>
          <p:cNvPr id="5" name="Picture 4" descr="path4164">
            <a:hlinkClick r:id="rId4"/>
            <a:extLst>
              <a:ext uri="{FF2B5EF4-FFF2-40B4-BE49-F238E27FC236}">
                <a16:creationId xmlns:a16="http://schemas.microsoft.com/office/drawing/2014/main" xmlns="" id="{83DCB175-AB90-4F47-A27C-F30E73917E8A}"/>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10250" y="2331422"/>
            <a:ext cx="571500" cy="622300"/>
          </a:xfrm>
          <a:prstGeom prst="rect">
            <a:avLst/>
          </a:prstGeom>
          <a:noFill/>
          <a:ln>
            <a:noFill/>
          </a:ln>
        </p:spPr>
      </p:pic>
      <p:pic>
        <p:nvPicPr>
          <p:cNvPr id="6" name="Picture 5">
            <a:extLst>
              <a:ext uri="{FF2B5EF4-FFF2-40B4-BE49-F238E27FC236}">
                <a16:creationId xmlns:a16="http://schemas.microsoft.com/office/drawing/2014/main" xmlns="" id="{CC4EB1FC-7407-45ED-BD30-05883EB3A65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057650" y="1449148"/>
            <a:ext cx="2324100" cy="882274"/>
          </a:xfrm>
          <a:prstGeom prst="rect">
            <a:avLst/>
          </a:prstGeom>
          <a:noFill/>
          <a:ln>
            <a:noFill/>
          </a:ln>
        </p:spPr>
      </p:pic>
    </p:spTree>
    <p:extLst>
      <p:ext uri="{BB962C8B-B14F-4D97-AF65-F5344CB8AC3E}">
        <p14:creationId xmlns:p14="http://schemas.microsoft.com/office/powerpoint/2010/main" val="1153036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25E4F6-6FEC-4D8D-9174-2AAB6DF0B96B}"/>
              </a:ext>
            </a:extLst>
          </p:cNvPr>
          <p:cNvSpPr>
            <a:spLocks noGrp="1"/>
          </p:cNvSpPr>
          <p:nvPr>
            <p:ph type="title"/>
          </p:nvPr>
        </p:nvSpPr>
        <p:spPr/>
        <p:txBody>
          <a:bodyPr/>
          <a:lstStyle/>
          <a:p>
            <a:r>
              <a:rPr lang="en-GB" dirty="0"/>
              <a:t>Science continued </a:t>
            </a:r>
          </a:p>
        </p:txBody>
      </p:sp>
      <p:pic>
        <p:nvPicPr>
          <p:cNvPr id="4" name="Picture 3">
            <a:extLst>
              <a:ext uri="{FF2B5EF4-FFF2-40B4-BE49-F238E27FC236}">
                <a16:creationId xmlns:a16="http://schemas.microsoft.com/office/drawing/2014/main" xmlns="" id="{F2D35F2E-F83A-4F36-9808-5DD8307C0686}"/>
              </a:ext>
            </a:extLst>
          </p:cNvPr>
          <p:cNvPicPr>
            <a:picLocks noChangeAspect="1"/>
          </p:cNvPicPr>
          <p:nvPr/>
        </p:nvPicPr>
        <p:blipFill>
          <a:blip r:embed="rId2"/>
          <a:stretch>
            <a:fillRect/>
          </a:stretch>
        </p:blipFill>
        <p:spPr>
          <a:xfrm>
            <a:off x="1482570" y="2242042"/>
            <a:ext cx="9226858" cy="4344760"/>
          </a:xfrm>
          <a:prstGeom prst="rect">
            <a:avLst/>
          </a:prstGeom>
        </p:spPr>
      </p:pic>
    </p:spTree>
    <p:extLst>
      <p:ext uri="{BB962C8B-B14F-4D97-AF65-F5344CB8AC3E}">
        <p14:creationId xmlns:p14="http://schemas.microsoft.com/office/powerpoint/2010/main" val="1560632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01B5FB-5B73-4834-AAF5-9B92ADCCEFC6}"/>
              </a:ext>
            </a:extLst>
          </p:cNvPr>
          <p:cNvSpPr>
            <a:spLocks noGrp="1"/>
          </p:cNvSpPr>
          <p:nvPr>
            <p:ph type="title"/>
          </p:nvPr>
        </p:nvSpPr>
        <p:spPr/>
        <p:txBody>
          <a:bodyPr/>
          <a:lstStyle/>
          <a:p>
            <a:r>
              <a:rPr lang="en-GB" dirty="0"/>
              <a:t>EYFS links</a:t>
            </a:r>
          </a:p>
        </p:txBody>
      </p:sp>
      <p:sp>
        <p:nvSpPr>
          <p:cNvPr id="3" name="Content Placeholder 2">
            <a:extLst>
              <a:ext uri="{FF2B5EF4-FFF2-40B4-BE49-F238E27FC236}">
                <a16:creationId xmlns:a16="http://schemas.microsoft.com/office/drawing/2014/main" xmlns="" id="{AE3D101A-D042-46C5-8D4C-80537D318960}"/>
              </a:ext>
            </a:extLst>
          </p:cNvPr>
          <p:cNvSpPr>
            <a:spLocks noGrp="1"/>
          </p:cNvSpPr>
          <p:nvPr>
            <p:ph idx="1"/>
          </p:nvPr>
        </p:nvSpPr>
        <p:spPr/>
        <p:txBody>
          <a:bodyPr/>
          <a:lstStyle/>
          <a:p>
            <a:r>
              <a:rPr lang="en-GB" dirty="0"/>
              <a:t>The new curriculum takes on more of the principles of the EYFS curriculum: </a:t>
            </a:r>
          </a:p>
          <a:p>
            <a:pPr lvl="1"/>
            <a:r>
              <a:rPr lang="en-GB" dirty="0"/>
              <a:t>It’s more project-based </a:t>
            </a:r>
          </a:p>
          <a:p>
            <a:pPr lvl="1"/>
            <a:r>
              <a:rPr lang="en-GB" dirty="0"/>
              <a:t>Its subjects aren’t strictly partitioned and divided – there are more links between them </a:t>
            </a:r>
          </a:p>
          <a:p>
            <a:pPr lvl="1"/>
            <a:r>
              <a:rPr lang="en-GB" dirty="0"/>
              <a:t>This allows for easier planning of content in our Year R/1 mixed-age Hedgehogs Class </a:t>
            </a:r>
          </a:p>
        </p:txBody>
      </p:sp>
    </p:spTree>
    <p:extLst>
      <p:ext uri="{BB962C8B-B14F-4D97-AF65-F5344CB8AC3E}">
        <p14:creationId xmlns:p14="http://schemas.microsoft.com/office/powerpoint/2010/main" val="4098711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E42FDF-F2C6-45D9-8F8A-807F4F9FA324}"/>
              </a:ext>
            </a:extLst>
          </p:cNvPr>
          <p:cNvSpPr>
            <a:spLocks noGrp="1"/>
          </p:cNvSpPr>
          <p:nvPr>
            <p:ph type="title"/>
          </p:nvPr>
        </p:nvSpPr>
        <p:spPr/>
        <p:txBody>
          <a:bodyPr/>
          <a:lstStyle/>
          <a:p>
            <a:r>
              <a:rPr lang="en-GB" dirty="0"/>
              <a:t>Medium-term planning</a:t>
            </a:r>
          </a:p>
        </p:txBody>
      </p:sp>
      <p:pic>
        <p:nvPicPr>
          <p:cNvPr id="4" name="Picture 3">
            <a:extLst>
              <a:ext uri="{FF2B5EF4-FFF2-40B4-BE49-F238E27FC236}">
                <a16:creationId xmlns:a16="http://schemas.microsoft.com/office/drawing/2014/main" xmlns="" id="{8B24E472-4D12-4BA6-8D65-C5C48E3774A7}"/>
              </a:ext>
            </a:extLst>
          </p:cNvPr>
          <p:cNvPicPr>
            <a:picLocks noChangeAspect="1"/>
          </p:cNvPicPr>
          <p:nvPr/>
        </p:nvPicPr>
        <p:blipFill>
          <a:blip r:embed="rId2"/>
          <a:stretch>
            <a:fillRect/>
          </a:stretch>
        </p:blipFill>
        <p:spPr>
          <a:xfrm>
            <a:off x="2539014" y="2148966"/>
            <a:ext cx="7113970" cy="4495400"/>
          </a:xfrm>
          <a:prstGeom prst="rect">
            <a:avLst/>
          </a:prstGeom>
        </p:spPr>
      </p:pic>
    </p:spTree>
    <p:extLst>
      <p:ext uri="{BB962C8B-B14F-4D97-AF65-F5344CB8AC3E}">
        <p14:creationId xmlns:p14="http://schemas.microsoft.com/office/powerpoint/2010/main" val="3992136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9E31B3-E776-4354-ADA2-5544DD8B55C5}"/>
              </a:ext>
            </a:extLst>
          </p:cNvPr>
          <p:cNvSpPr>
            <a:spLocks noGrp="1"/>
          </p:cNvSpPr>
          <p:nvPr>
            <p:ph type="title"/>
          </p:nvPr>
        </p:nvSpPr>
        <p:spPr/>
        <p:txBody>
          <a:bodyPr/>
          <a:lstStyle/>
          <a:p>
            <a:r>
              <a:rPr lang="en-GB" dirty="0"/>
              <a:t>Children’s work </a:t>
            </a:r>
          </a:p>
        </p:txBody>
      </p:sp>
      <p:sp>
        <p:nvSpPr>
          <p:cNvPr id="3" name="Content Placeholder 2">
            <a:extLst>
              <a:ext uri="{FF2B5EF4-FFF2-40B4-BE49-F238E27FC236}">
                <a16:creationId xmlns:a16="http://schemas.microsoft.com/office/drawing/2014/main" xmlns="" id="{89C71823-4FE4-4C7E-9B0E-DFE40518EB7E}"/>
              </a:ext>
            </a:extLst>
          </p:cNvPr>
          <p:cNvSpPr>
            <a:spLocks noGrp="1"/>
          </p:cNvSpPr>
          <p:nvPr>
            <p:ph idx="1"/>
          </p:nvPr>
        </p:nvSpPr>
        <p:spPr/>
        <p:txBody>
          <a:bodyPr/>
          <a:lstStyle/>
          <a:p>
            <a:r>
              <a:rPr lang="en-GB" dirty="0"/>
              <a:t>from Year 6 pupils – discussing:</a:t>
            </a:r>
          </a:p>
          <a:p>
            <a:pPr lvl="1"/>
            <a:r>
              <a:rPr lang="en-GB" dirty="0"/>
              <a:t>Differences in curriculum </a:t>
            </a:r>
          </a:p>
          <a:p>
            <a:pPr lvl="1"/>
            <a:r>
              <a:rPr lang="en-GB" dirty="0"/>
              <a:t>Its joined-up approach </a:t>
            </a:r>
          </a:p>
          <a:p>
            <a:pPr lvl="1"/>
            <a:r>
              <a:rPr lang="en-GB" dirty="0"/>
              <a:t>How it can be more enjoyable</a:t>
            </a:r>
          </a:p>
          <a:p>
            <a:pPr lvl="1"/>
            <a:r>
              <a:rPr lang="en-GB" dirty="0"/>
              <a:t>Discuss Battle of Hastings project</a:t>
            </a:r>
          </a:p>
          <a:p>
            <a:pPr lvl="1"/>
            <a:r>
              <a:rPr lang="en-GB" dirty="0"/>
              <a:t>Q &amp; A-  </a:t>
            </a:r>
          </a:p>
          <a:p>
            <a:pPr marL="0" indent="0">
              <a:buNone/>
            </a:pPr>
            <a:endParaRPr lang="en-GB" dirty="0"/>
          </a:p>
        </p:txBody>
      </p:sp>
      <p:sp>
        <p:nvSpPr>
          <p:cNvPr id="5" name="Speech Bubble: Oval 4">
            <a:extLst>
              <a:ext uri="{FF2B5EF4-FFF2-40B4-BE49-F238E27FC236}">
                <a16:creationId xmlns:a16="http://schemas.microsoft.com/office/drawing/2014/main" xmlns="" id="{490972D5-C10D-460E-9DBD-3451A0B4DBA1}"/>
              </a:ext>
            </a:extLst>
          </p:cNvPr>
          <p:cNvSpPr/>
          <p:nvPr/>
        </p:nvSpPr>
        <p:spPr>
          <a:xfrm>
            <a:off x="818712" y="5122415"/>
            <a:ext cx="2166151" cy="1013189"/>
          </a:xfrm>
          <a:prstGeom prst="wedgeEllipseCallout">
            <a:avLst>
              <a:gd name="adj1" fmla="val -51571"/>
              <a:gd name="adj2" fmla="val 87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“I enjoy the new way of writing” - Esme</a:t>
            </a:r>
          </a:p>
        </p:txBody>
      </p:sp>
      <p:sp>
        <p:nvSpPr>
          <p:cNvPr id="6" name="Thought Bubble: Cloud 5">
            <a:extLst>
              <a:ext uri="{FF2B5EF4-FFF2-40B4-BE49-F238E27FC236}">
                <a16:creationId xmlns:a16="http://schemas.microsoft.com/office/drawing/2014/main" xmlns="" id="{CEF3637D-C85B-4581-8ED0-CABCF586FCBA}"/>
              </a:ext>
            </a:extLst>
          </p:cNvPr>
          <p:cNvSpPr/>
          <p:nvPr/>
        </p:nvSpPr>
        <p:spPr>
          <a:xfrm>
            <a:off x="9571839" y="83204"/>
            <a:ext cx="2439649" cy="1629052"/>
          </a:xfrm>
          <a:prstGeom prst="cloudCallout">
            <a:avLst>
              <a:gd name="adj1" fmla="val -44462"/>
              <a:gd name="adj2" fmla="val 6610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400" dirty="0"/>
              <a:t>“I loved doing create because you got to use your imagination” - Roxy</a:t>
            </a:r>
          </a:p>
        </p:txBody>
      </p:sp>
      <p:sp>
        <p:nvSpPr>
          <p:cNvPr id="7" name="Speech Bubble: Oval 6">
            <a:extLst>
              <a:ext uri="{FF2B5EF4-FFF2-40B4-BE49-F238E27FC236}">
                <a16:creationId xmlns:a16="http://schemas.microsoft.com/office/drawing/2014/main" xmlns="" id="{54C9ED05-DC8C-4C7B-8CD8-8937692786ED}"/>
              </a:ext>
            </a:extLst>
          </p:cNvPr>
          <p:cNvSpPr/>
          <p:nvPr/>
        </p:nvSpPr>
        <p:spPr>
          <a:xfrm>
            <a:off x="6125592" y="217503"/>
            <a:ext cx="2104008" cy="1629052"/>
          </a:xfrm>
          <a:prstGeom prst="wedgeEllipseCallout">
            <a:avLst>
              <a:gd name="adj1" fmla="val 49631"/>
              <a:gd name="adj2" fmla="val 4942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400" dirty="0"/>
              <a:t>“You get focus on each project so you know that area better” - Lola</a:t>
            </a:r>
          </a:p>
        </p:txBody>
      </p:sp>
    </p:spTree>
    <p:extLst>
      <p:ext uri="{BB962C8B-B14F-4D97-AF65-F5344CB8AC3E}">
        <p14:creationId xmlns:p14="http://schemas.microsoft.com/office/powerpoint/2010/main" val="234184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47FDC8-BEDE-44C7-8D59-5EB7FC6C37B9}"/>
              </a:ext>
            </a:extLst>
          </p:cNvPr>
          <p:cNvSpPr>
            <a:spLocks noGrp="1"/>
          </p:cNvSpPr>
          <p:nvPr>
            <p:ph type="title"/>
          </p:nvPr>
        </p:nvSpPr>
        <p:spPr/>
        <p:txBody>
          <a:bodyPr/>
          <a:lstStyle/>
          <a:p>
            <a:r>
              <a:rPr lang="en-GB" dirty="0"/>
              <a:t>Year 6’s books and Feedback- Roxy</a:t>
            </a:r>
          </a:p>
        </p:txBody>
      </p:sp>
      <p:sp>
        <p:nvSpPr>
          <p:cNvPr id="3" name="Content Placeholder 2">
            <a:extLst>
              <a:ext uri="{FF2B5EF4-FFF2-40B4-BE49-F238E27FC236}">
                <a16:creationId xmlns:a16="http://schemas.microsoft.com/office/drawing/2014/main" xmlns="" id="{144AF272-8A44-4E5D-9A1A-7C65B33D3FCC}"/>
              </a:ext>
            </a:extLst>
          </p:cNvPr>
          <p:cNvSpPr>
            <a:spLocks noGrp="1"/>
          </p:cNvSpPr>
          <p:nvPr>
            <p:ph idx="1"/>
          </p:nvPr>
        </p:nvSpPr>
        <p:spPr>
          <a:xfrm>
            <a:off x="818712" y="2222287"/>
            <a:ext cx="3820400" cy="3636511"/>
          </a:xfrm>
        </p:spPr>
        <p:txBody>
          <a:bodyPr/>
          <a:lstStyle/>
          <a:p>
            <a:r>
              <a:rPr lang="en-GB" dirty="0"/>
              <a:t>I enjoyed going to Battle Abby- we learnt more facts about the battle of Hastings. </a:t>
            </a:r>
          </a:p>
          <a:p>
            <a:r>
              <a:rPr lang="en-GB" dirty="0"/>
              <a:t>In our discover project we still do D &amp; T. </a:t>
            </a:r>
          </a:p>
        </p:txBody>
      </p:sp>
      <p:pic>
        <p:nvPicPr>
          <p:cNvPr id="5" name="Picture 4" descr="A picture containing text&#10;&#10;Description automatically generated">
            <a:extLst>
              <a:ext uri="{FF2B5EF4-FFF2-40B4-BE49-F238E27FC236}">
                <a16:creationId xmlns:a16="http://schemas.microsoft.com/office/drawing/2014/main" xmlns="" id="{24BB423D-C653-4A05-9E18-59DD49DF3FA4}"/>
              </a:ext>
            </a:extLst>
          </p:cNvPr>
          <p:cNvPicPr>
            <a:picLocks noChangeAspect="1"/>
          </p:cNvPicPr>
          <p:nvPr/>
        </p:nvPicPr>
        <p:blipFill rotWithShape="1">
          <a:blip r:embed="rId2"/>
          <a:srcRect l="3232" t="13547" r="1952" b="4388"/>
          <a:stretch/>
        </p:blipFill>
        <p:spPr>
          <a:xfrm rot="5400000">
            <a:off x="6146516" y="2747539"/>
            <a:ext cx="4766532" cy="3094182"/>
          </a:xfrm>
          <a:prstGeom prst="rect">
            <a:avLst/>
          </a:prstGeom>
        </p:spPr>
      </p:pic>
    </p:spTree>
    <p:extLst>
      <p:ext uri="{BB962C8B-B14F-4D97-AF65-F5344CB8AC3E}">
        <p14:creationId xmlns:p14="http://schemas.microsoft.com/office/powerpoint/2010/main" val="2426286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47FDC8-BEDE-44C7-8D59-5EB7FC6C37B9}"/>
              </a:ext>
            </a:extLst>
          </p:cNvPr>
          <p:cNvSpPr>
            <a:spLocks noGrp="1"/>
          </p:cNvSpPr>
          <p:nvPr>
            <p:ph type="title"/>
          </p:nvPr>
        </p:nvSpPr>
        <p:spPr/>
        <p:txBody>
          <a:bodyPr/>
          <a:lstStyle/>
          <a:p>
            <a:r>
              <a:rPr lang="en-GB" dirty="0"/>
              <a:t>Year 6’s books and Feedback- Esme</a:t>
            </a:r>
          </a:p>
        </p:txBody>
      </p:sp>
      <p:sp>
        <p:nvSpPr>
          <p:cNvPr id="3" name="Content Placeholder 2">
            <a:extLst>
              <a:ext uri="{FF2B5EF4-FFF2-40B4-BE49-F238E27FC236}">
                <a16:creationId xmlns:a16="http://schemas.microsoft.com/office/drawing/2014/main" xmlns="" id="{144AF272-8A44-4E5D-9A1A-7C65B33D3FCC}"/>
              </a:ext>
            </a:extLst>
          </p:cNvPr>
          <p:cNvSpPr>
            <a:spLocks noGrp="1"/>
          </p:cNvSpPr>
          <p:nvPr>
            <p:ph idx="1"/>
          </p:nvPr>
        </p:nvSpPr>
        <p:spPr>
          <a:xfrm>
            <a:off x="818712" y="2222287"/>
            <a:ext cx="3644231" cy="3636511"/>
          </a:xfrm>
        </p:spPr>
        <p:txBody>
          <a:bodyPr/>
          <a:lstStyle/>
          <a:p>
            <a:r>
              <a:rPr lang="en-GB" dirty="0"/>
              <a:t>We have pen pals in Paris and we write to them! </a:t>
            </a:r>
          </a:p>
          <a:p>
            <a:r>
              <a:rPr lang="en-GB" dirty="0"/>
              <a:t>In our discover project we still do art. </a:t>
            </a:r>
          </a:p>
          <a:p>
            <a:r>
              <a:rPr lang="en-GB" dirty="0"/>
              <a:t>We do analysis in all our projects.</a:t>
            </a:r>
          </a:p>
        </p:txBody>
      </p:sp>
      <p:pic>
        <p:nvPicPr>
          <p:cNvPr id="7" name="Picture 6" descr="A picture containing text, fabric&#10;&#10;Description automatically generated">
            <a:extLst>
              <a:ext uri="{FF2B5EF4-FFF2-40B4-BE49-F238E27FC236}">
                <a16:creationId xmlns:a16="http://schemas.microsoft.com/office/drawing/2014/main" xmlns="" id="{5936E711-47CE-4977-8981-3594061D2DE3}"/>
              </a:ext>
            </a:extLst>
          </p:cNvPr>
          <p:cNvPicPr>
            <a:picLocks noChangeAspect="1"/>
          </p:cNvPicPr>
          <p:nvPr/>
        </p:nvPicPr>
        <p:blipFill>
          <a:blip r:embed="rId2"/>
          <a:stretch>
            <a:fillRect/>
          </a:stretch>
        </p:blipFill>
        <p:spPr>
          <a:xfrm rot="5400000">
            <a:off x="7949202" y="2619011"/>
            <a:ext cx="4575389" cy="3431542"/>
          </a:xfrm>
          <a:prstGeom prst="rect">
            <a:avLst/>
          </a:prstGeom>
        </p:spPr>
      </p:pic>
      <p:pic>
        <p:nvPicPr>
          <p:cNvPr id="9" name="Picture 8" descr="Text&#10;&#10;Description automatically generated with low confidence">
            <a:extLst>
              <a:ext uri="{FF2B5EF4-FFF2-40B4-BE49-F238E27FC236}">
                <a16:creationId xmlns:a16="http://schemas.microsoft.com/office/drawing/2014/main" xmlns="" id="{C2DCA07C-CA6D-4C3C-A105-07E65EC3699B}"/>
              </a:ext>
            </a:extLst>
          </p:cNvPr>
          <p:cNvPicPr>
            <a:picLocks noChangeAspect="1"/>
          </p:cNvPicPr>
          <p:nvPr/>
        </p:nvPicPr>
        <p:blipFill rotWithShape="1">
          <a:blip r:embed="rId3"/>
          <a:srcRect l="4040" t="8339" b="2851"/>
          <a:stretch/>
        </p:blipFill>
        <p:spPr>
          <a:xfrm rot="5400000">
            <a:off x="4504359" y="2746841"/>
            <a:ext cx="4575389" cy="3175882"/>
          </a:xfrm>
          <a:prstGeom prst="rect">
            <a:avLst/>
          </a:prstGeom>
        </p:spPr>
      </p:pic>
    </p:spTree>
    <p:extLst>
      <p:ext uri="{BB962C8B-B14F-4D97-AF65-F5344CB8AC3E}">
        <p14:creationId xmlns:p14="http://schemas.microsoft.com/office/powerpoint/2010/main" val="3707274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47FDC8-BEDE-44C7-8D59-5EB7FC6C37B9}"/>
              </a:ext>
            </a:extLst>
          </p:cNvPr>
          <p:cNvSpPr>
            <a:spLocks noGrp="1"/>
          </p:cNvSpPr>
          <p:nvPr>
            <p:ph type="title"/>
          </p:nvPr>
        </p:nvSpPr>
        <p:spPr/>
        <p:txBody>
          <a:bodyPr/>
          <a:lstStyle/>
          <a:p>
            <a:r>
              <a:rPr lang="en-GB" dirty="0"/>
              <a:t>Year 6’s books and Feedback- Lola</a:t>
            </a:r>
          </a:p>
        </p:txBody>
      </p:sp>
      <p:sp>
        <p:nvSpPr>
          <p:cNvPr id="3" name="Content Placeholder 2">
            <a:extLst>
              <a:ext uri="{FF2B5EF4-FFF2-40B4-BE49-F238E27FC236}">
                <a16:creationId xmlns:a16="http://schemas.microsoft.com/office/drawing/2014/main" xmlns="" id="{144AF272-8A44-4E5D-9A1A-7C65B33D3FCC}"/>
              </a:ext>
            </a:extLst>
          </p:cNvPr>
          <p:cNvSpPr>
            <a:spLocks noGrp="1"/>
          </p:cNvSpPr>
          <p:nvPr>
            <p:ph idx="1"/>
          </p:nvPr>
        </p:nvSpPr>
        <p:spPr>
          <a:xfrm>
            <a:off x="818712" y="2222287"/>
            <a:ext cx="4323739" cy="3636511"/>
          </a:xfrm>
        </p:spPr>
        <p:txBody>
          <a:bodyPr/>
          <a:lstStyle/>
          <a:p>
            <a:r>
              <a:rPr lang="en-GB" dirty="0"/>
              <a:t>Teachers from other schools came and spoke to us about the different subjects- we got to say what we like and disliked.</a:t>
            </a:r>
          </a:p>
          <a:p>
            <a:r>
              <a:rPr lang="en-GB" dirty="0"/>
              <a:t>We do STEM days! Science, Technology, Engineering  and Maths</a:t>
            </a:r>
          </a:p>
          <a:p>
            <a:endParaRPr lang="en-GB" dirty="0"/>
          </a:p>
        </p:txBody>
      </p:sp>
      <p:pic>
        <p:nvPicPr>
          <p:cNvPr id="5" name="Picture 4" descr="A picture containing text, whiteboard&#10;&#10;Description automatically generated">
            <a:extLst>
              <a:ext uri="{FF2B5EF4-FFF2-40B4-BE49-F238E27FC236}">
                <a16:creationId xmlns:a16="http://schemas.microsoft.com/office/drawing/2014/main" xmlns="" id="{E512FF39-C17B-4E00-842F-5F2685CCCD92}"/>
              </a:ext>
            </a:extLst>
          </p:cNvPr>
          <p:cNvPicPr>
            <a:picLocks noChangeAspect="1"/>
          </p:cNvPicPr>
          <p:nvPr/>
        </p:nvPicPr>
        <p:blipFill rotWithShape="1">
          <a:blip r:embed="rId2"/>
          <a:srcRect l="1886" t="4928" r="3839" b="4208"/>
          <a:stretch/>
        </p:blipFill>
        <p:spPr>
          <a:xfrm rot="5400000">
            <a:off x="6603857" y="2389957"/>
            <a:ext cx="4916073" cy="3553618"/>
          </a:xfrm>
          <a:prstGeom prst="rect">
            <a:avLst/>
          </a:prstGeom>
        </p:spPr>
      </p:pic>
    </p:spTree>
    <p:extLst>
      <p:ext uri="{BB962C8B-B14F-4D97-AF65-F5344CB8AC3E}">
        <p14:creationId xmlns:p14="http://schemas.microsoft.com/office/powerpoint/2010/main" val="3070079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161FD5-85BF-4354-ACEE-52BD5AC5402C}"/>
              </a:ext>
            </a:extLst>
          </p:cNvPr>
          <p:cNvSpPr>
            <a:spLocks noGrp="1"/>
          </p:cNvSpPr>
          <p:nvPr>
            <p:ph type="title"/>
          </p:nvPr>
        </p:nvSpPr>
        <p:spPr/>
        <p:txBody>
          <a:bodyPr/>
          <a:lstStyle/>
          <a:p>
            <a:r>
              <a:rPr lang="en-GB" dirty="0"/>
              <a:t>Year 6 Q &amp; A</a:t>
            </a:r>
          </a:p>
        </p:txBody>
      </p:sp>
      <p:pic>
        <p:nvPicPr>
          <p:cNvPr id="4" name="Picture 6" descr="Free Animated Cliparts Question, Download Free Animated Cliparts Question  png images, Free ClipArts on Clipart Library">
            <a:extLst>
              <a:ext uri="{FF2B5EF4-FFF2-40B4-BE49-F238E27FC236}">
                <a16:creationId xmlns:a16="http://schemas.microsoft.com/office/drawing/2014/main" xmlns="" id="{0C8A0951-5F2D-4A65-A9D7-B20C6E04A9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8683" y="2292268"/>
            <a:ext cx="2090478" cy="3573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557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67A99B-9771-4118-B412-92E06FDF0123}"/>
              </a:ext>
            </a:extLst>
          </p:cNvPr>
          <p:cNvSpPr>
            <a:spLocks noGrp="1"/>
          </p:cNvSpPr>
          <p:nvPr>
            <p:ph type="title"/>
          </p:nvPr>
        </p:nvSpPr>
        <p:spPr/>
        <p:txBody>
          <a:bodyPr/>
          <a:lstStyle/>
          <a:p>
            <a:r>
              <a:rPr lang="en-GB" dirty="0"/>
              <a:t>Assessment </a:t>
            </a:r>
          </a:p>
        </p:txBody>
      </p:sp>
      <p:sp>
        <p:nvSpPr>
          <p:cNvPr id="3" name="Content Placeholder 2">
            <a:extLst>
              <a:ext uri="{FF2B5EF4-FFF2-40B4-BE49-F238E27FC236}">
                <a16:creationId xmlns:a16="http://schemas.microsoft.com/office/drawing/2014/main" xmlns="" id="{AA047ACF-B7D8-4C1F-B7CC-C1F5905D67BB}"/>
              </a:ext>
            </a:extLst>
          </p:cNvPr>
          <p:cNvSpPr>
            <a:spLocks noGrp="1"/>
          </p:cNvSpPr>
          <p:nvPr>
            <p:ph idx="1"/>
          </p:nvPr>
        </p:nvSpPr>
        <p:spPr>
          <a:xfrm>
            <a:off x="889735" y="1396557"/>
            <a:ext cx="10554574" cy="2014767"/>
          </a:xfrm>
        </p:spPr>
        <p:txBody>
          <a:bodyPr/>
          <a:lstStyle/>
          <a:p>
            <a:r>
              <a:rPr lang="en-GB" dirty="0"/>
              <a:t>How we assess and record children’s progress </a:t>
            </a:r>
          </a:p>
        </p:txBody>
      </p:sp>
      <p:pic>
        <p:nvPicPr>
          <p:cNvPr id="5" name="Picture 4">
            <a:extLst>
              <a:ext uri="{FF2B5EF4-FFF2-40B4-BE49-F238E27FC236}">
                <a16:creationId xmlns:a16="http://schemas.microsoft.com/office/drawing/2014/main" xmlns="" id="{EA3396B9-F410-435F-86CA-BE33C0D656C4}"/>
              </a:ext>
            </a:extLst>
          </p:cNvPr>
          <p:cNvPicPr>
            <a:picLocks noChangeAspect="1"/>
          </p:cNvPicPr>
          <p:nvPr/>
        </p:nvPicPr>
        <p:blipFill>
          <a:blip r:embed="rId2"/>
          <a:stretch>
            <a:fillRect/>
          </a:stretch>
        </p:blipFill>
        <p:spPr>
          <a:xfrm>
            <a:off x="2416985" y="2866170"/>
            <a:ext cx="6089451" cy="3645944"/>
          </a:xfrm>
          <a:prstGeom prst="rect">
            <a:avLst/>
          </a:prstGeom>
        </p:spPr>
      </p:pic>
      <p:sp>
        <p:nvSpPr>
          <p:cNvPr id="6" name="TextBox 5">
            <a:extLst>
              <a:ext uri="{FF2B5EF4-FFF2-40B4-BE49-F238E27FC236}">
                <a16:creationId xmlns:a16="http://schemas.microsoft.com/office/drawing/2014/main" xmlns="" id="{6E4B523F-1E82-459F-B380-146E9B6033B1}"/>
              </a:ext>
            </a:extLst>
          </p:cNvPr>
          <p:cNvSpPr txBox="1"/>
          <p:nvPr/>
        </p:nvSpPr>
        <p:spPr>
          <a:xfrm>
            <a:off x="6909841" y="2080774"/>
            <a:ext cx="4870142" cy="646331"/>
          </a:xfrm>
          <a:prstGeom prst="rect">
            <a:avLst/>
          </a:prstGeom>
          <a:solidFill>
            <a:schemeClr val="tx1"/>
          </a:solidFill>
        </p:spPr>
        <p:txBody>
          <a:bodyPr wrap="square" rtlCol="0">
            <a:spAutoFit/>
          </a:bodyPr>
          <a:lstStyle/>
          <a:p>
            <a:r>
              <a:rPr lang="en-GB" dirty="0">
                <a:solidFill>
                  <a:schemeClr val="bg1"/>
                </a:solidFill>
              </a:rPr>
              <a:t>We also regularly poll our School Council to see if pupils are enjoying their projects! </a:t>
            </a:r>
          </a:p>
        </p:txBody>
      </p:sp>
    </p:spTree>
    <p:extLst>
      <p:ext uri="{BB962C8B-B14F-4D97-AF65-F5344CB8AC3E}">
        <p14:creationId xmlns:p14="http://schemas.microsoft.com/office/powerpoint/2010/main" val="495662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4CA214-ADC6-4488-9D0F-EC3268D51B44}"/>
              </a:ext>
            </a:extLst>
          </p:cNvPr>
          <p:cNvSpPr>
            <a:spLocks noGrp="1"/>
          </p:cNvSpPr>
          <p:nvPr>
            <p:ph type="title"/>
          </p:nvPr>
        </p:nvSpPr>
        <p:spPr/>
        <p:txBody>
          <a:bodyPr/>
          <a:lstStyle/>
          <a:p>
            <a:r>
              <a:rPr lang="en-GB" dirty="0"/>
              <a:t>Newest updates</a:t>
            </a:r>
          </a:p>
        </p:txBody>
      </p:sp>
      <p:sp>
        <p:nvSpPr>
          <p:cNvPr id="3" name="Content Placeholder 2">
            <a:extLst>
              <a:ext uri="{FF2B5EF4-FFF2-40B4-BE49-F238E27FC236}">
                <a16:creationId xmlns:a16="http://schemas.microsoft.com/office/drawing/2014/main" xmlns="" id="{5604C8CF-5F86-4825-BEDF-1BC7035D4392}"/>
              </a:ext>
            </a:extLst>
          </p:cNvPr>
          <p:cNvSpPr>
            <a:spLocks noGrp="1"/>
          </p:cNvSpPr>
          <p:nvPr>
            <p:ph idx="1"/>
          </p:nvPr>
        </p:nvSpPr>
        <p:spPr>
          <a:xfrm>
            <a:off x="818713" y="2071368"/>
            <a:ext cx="10554574" cy="970450"/>
          </a:xfrm>
        </p:spPr>
        <p:txBody>
          <a:bodyPr/>
          <a:lstStyle/>
          <a:p>
            <a:r>
              <a:rPr lang="en-GB" dirty="0"/>
              <a:t>Assessing children – via pre/post-threshold – for Computing </a:t>
            </a:r>
          </a:p>
          <a:p>
            <a:endParaRPr lang="en-GB" dirty="0"/>
          </a:p>
        </p:txBody>
      </p:sp>
      <p:pic>
        <p:nvPicPr>
          <p:cNvPr id="4" name="Picture 3">
            <a:extLst>
              <a:ext uri="{FF2B5EF4-FFF2-40B4-BE49-F238E27FC236}">
                <a16:creationId xmlns:a16="http://schemas.microsoft.com/office/drawing/2014/main" xmlns="" id="{5D2AA93E-862A-445A-B2CA-2259509E4050}"/>
              </a:ext>
            </a:extLst>
          </p:cNvPr>
          <p:cNvPicPr>
            <a:picLocks noChangeAspect="1"/>
          </p:cNvPicPr>
          <p:nvPr/>
        </p:nvPicPr>
        <p:blipFill>
          <a:blip r:embed="rId2"/>
          <a:stretch>
            <a:fillRect/>
          </a:stretch>
        </p:blipFill>
        <p:spPr>
          <a:xfrm>
            <a:off x="2657382" y="2694454"/>
            <a:ext cx="6877234" cy="3866062"/>
          </a:xfrm>
          <a:prstGeom prst="rect">
            <a:avLst/>
          </a:prstGeom>
        </p:spPr>
      </p:pic>
    </p:spTree>
    <p:extLst>
      <p:ext uri="{BB962C8B-B14F-4D97-AF65-F5344CB8AC3E}">
        <p14:creationId xmlns:p14="http://schemas.microsoft.com/office/powerpoint/2010/main" val="934633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8CE746-D494-4D1B-AB87-44648295C6FD}"/>
              </a:ext>
            </a:extLst>
          </p:cNvPr>
          <p:cNvSpPr>
            <a:spLocks noGrp="1"/>
          </p:cNvSpPr>
          <p:nvPr>
            <p:ph type="title"/>
          </p:nvPr>
        </p:nvSpPr>
        <p:spPr/>
        <p:txBody>
          <a:bodyPr/>
          <a:lstStyle/>
          <a:p>
            <a:r>
              <a:rPr lang="en-GB" dirty="0"/>
              <a:t>Aims and outline</a:t>
            </a:r>
          </a:p>
        </p:txBody>
      </p:sp>
      <p:graphicFrame>
        <p:nvGraphicFramePr>
          <p:cNvPr id="4" name="Diagram 3">
            <a:extLst>
              <a:ext uri="{FF2B5EF4-FFF2-40B4-BE49-F238E27FC236}">
                <a16:creationId xmlns:a16="http://schemas.microsoft.com/office/drawing/2014/main" xmlns="" id="{AE14A84E-5F1F-43F4-8A43-DBC0C5E4BB84}"/>
              </a:ext>
            </a:extLst>
          </p:cNvPr>
          <p:cNvGraphicFramePr/>
          <p:nvPr>
            <p:extLst>
              <p:ext uri="{D42A27DB-BD31-4B8C-83A1-F6EECF244321}">
                <p14:modId xmlns:p14="http://schemas.microsoft.com/office/powerpoint/2010/main" val="3700610394"/>
              </p:ext>
            </p:extLst>
          </p:nvPr>
        </p:nvGraphicFramePr>
        <p:xfrm>
          <a:off x="2346664" y="954349"/>
          <a:ext cx="7498672" cy="49493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076942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C957AA-BE27-4B4D-8C0A-37C843B86AF1}"/>
              </a:ext>
            </a:extLst>
          </p:cNvPr>
          <p:cNvSpPr>
            <a:spLocks noGrp="1"/>
          </p:cNvSpPr>
          <p:nvPr>
            <p:ph type="title"/>
          </p:nvPr>
        </p:nvSpPr>
        <p:spPr/>
        <p:txBody>
          <a:bodyPr/>
          <a:lstStyle/>
          <a:p>
            <a:r>
              <a:rPr lang="en-GB" dirty="0"/>
              <a:t>Any questions and thanks</a:t>
            </a:r>
          </a:p>
        </p:txBody>
      </p:sp>
      <p:pic>
        <p:nvPicPr>
          <p:cNvPr id="1030" name="Picture 6" descr="Free Animated Cliparts Question, Download Free Animated Cliparts Question  png images, Free ClipArts on Clipart Library">
            <a:extLst>
              <a:ext uri="{FF2B5EF4-FFF2-40B4-BE49-F238E27FC236}">
                <a16:creationId xmlns:a16="http://schemas.microsoft.com/office/drawing/2014/main" xmlns="" id="{6B5A9787-C159-4638-A604-F73079C515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3534" y="2837552"/>
            <a:ext cx="2090478" cy="35732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Jelly Doughnut Stock Illustrations – 911 Jelly Doughnut Stock  Illustrations, Vectors &amp;amp; Clipart - Dreamstime">
            <a:extLst>
              <a:ext uri="{FF2B5EF4-FFF2-40B4-BE49-F238E27FC236}">
                <a16:creationId xmlns:a16="http://schemas.microsoft.com/office/drawing/2014/main" xmlns="" id="{9D49AD03-AF3D-4F2A-9872-0D3B1AD3DD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0702" y="3587714"/>
            <a:ext cx="2929944" cy="2072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969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0438FA-A9C8-453E-9ACB-596302631A77}"/>
              </a:ext>
            </a:extLst>
          </p:cNvPr>
          <p:cNvSpPr>
            <a:spLocks noGrp="1"/>
          </p:cNvSpPr>
          <p:nvPr>
            <p:ph type="title"/>
          </p:nvPr>
        </p:nvSpPr>
        <p:spPr/>
        <p:txBody>
          <a:bodyPr/>
          <a:lstStyle/>
          <a:p>
            <a:r>
              <a:rPr lang="en-GB" dirty="0"/>
              <a:t>Why have we made this change? </a:t>
            </a:r>
          </a:p>
        </p:txBody>
      </p:sp>
      <p:sp>
        <p:nvSpPr>
          <p:cNvPr id="3" name="Content Placeholder 2">
            <a:extLst>
              <a:ext uri="{FF2B5EF4-FFF2-40B4-BE49-F238E27FC236}">
                <a16:creationId xmlns:a16="http://schemas.microsoft.com/office/drawing/2014/main" xmlns="" id="{162324D6-A120-47E3-8520-E0D98DDAAA38}"/>
              </a:ext>
            </a:extLst>
          </p:cNvPr>
          <p:cNvSpPr>
            <a:spLocks noGrp="1"/>
          </p:cNvSpPr>
          <p:nvPr>
            <p:ph idx="1"/>
          </p:nvPr>
        </p:nvSpPr>
        <p:spPr>
          <a:xfrm>
            <a:off x="818712" y="2222287"/>
            <a:ext cx="10554574" cy="4293923"/>
          </a:xfrm>
        </p:spPr>
        <p:txBody>
          <a:bodyPr>
            <a:normAutofit/>
          </a:bodyPr>
          <a:lstStyle/>
          <a:p>
            <a:r>
              <a:rPr lang="en-GB" dirty="0"/>
              <a:t>Inspectors will also evaluate how leaders ‘construct a curriculum that is ambitious and designed to give all learners...the knowledge and cultural capital they need to succeed in life [while ensuring] teaching is designed to help learners to remember in the long term the content they have been taught and to integrate new knowledge into larger concepts’ (Ofsted, May 2019, pg. 9 and 10). </a:t>
            </a:r>
          </a:p>
          <a:p>
            <a:r>
              <a:rPr lang="en-GB" dirty="0"/>
              <a:t>Pupils, nationally, had not been allowed opportunities to sufficiently and fully explore and hone the knowledge and skills required for further study in the ‘Foundation’ subjects (History, Geography and the Arts) due to an improperly configured curriculum programme. </a:t>
            </a:r>
          </a:p>
          <a:p>
            <a:r>
              <a:rPr lang="en-GB" dirty="0"/>
              <a:t>We truly believe that our bespoke Skylark Curriculum will ensure that children have a curriculum that is engaging and have ‘real’ opportunities within our local communities. </a:t>
            </a:r>
          </a:p>
          <a:p>
            <a:endParaRPr lang="en-GB" dirty="0"/>
          </a:p>
        </p:txBody>
      </p:sp>
    </p:spTree>
    <p:extLst>
      <p:ext uri="{BB962C8B-B14F-4D97-AF65-F5344CB8AC3E}">
        <p14:creationId xmlns:p14="http://schemas.microsoft.com/office/powerpoint/2010/main" val="492565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48E634-8494-49ED-A70A-E5BB1345A6A3}"/>
              </a:ext>
            </a:extLst>
          </p:cNvPr>
          <p:cNvSpPr>
            <a:spLocks noGrp="1"/>
          </p:cNvSpPr>
          <p:nvPr>
            <p:ph type="title"/>
          </p:nvPr>
        </p:nvSpPr>
        <p:spPr/>
        <p:txBody>
          <a:bodyPr/>
          <a:lstStyle/>
          <a:p>
            <a:r>
              <a:rPr lang="en-GB" dirty="0"/>
              <a:t>Where we are so far</a:t>
            </a:r>
          </a:p>
        </p:txBody>
      </p:sp>
      <p:sp>
        <p:nvSpPr>
          <p:cNvPr id="3" name="Content Placeholder 2">
            <a:extLst>
              <a:ext uri="{FF2B5EF4-FFF2-40B4-BE49-F238E27FC236}">
                <a16:creationId xmlns:a16="http://schemas.microsoft.com/office/drawing/2014/main" xmlns="" id="{37494FC2-13D3-4AA9-8D18-52DE794CBF45}"/>
              </a:ext>
            </a:extLst>
          </p:cNvPr>
          <p:cNvSpPr>
            <a:spLocks noGrp="1"/>
          </p:cNvSpPr>
          <p:nvPr>
            <p:ph idx="1"/>
          </p:nvPr>
        </p:nvSpPr>
        <p:spPr/>
        <p:txBody>
          <a:bodyPr/>
          <a:lstStyle/>
          <a:p>
            <a:r>
              <a:rPr lang="en-GB" dirty="0"/>
              <a:t>T1/2 – Discover History focus </a:t>
            </a:r>
          </a:p>
          <a:p>
            <a:pPr lvl="1"/>
            <a:r>
              <a:rPr lang="en-GB" dirty="0"/>
              <a:t>Treasure (2020); Conflict (2021). </a:t>
            </a:r>
          </a:p>
          <a:p>
            <a:pPr lvl="1"/>
            <a:r>
              <a:rPr lang="en-GB" dirty="0"/>
              <a:t>Planned, taught and assessed according to our new curriculum model twice.  </a:t>
            </a:r>
          </a:p>
          <a:p>
            <a:r>
              <a:rPr lang="en-GB" dirty="0"/>
              <a:t>Rest of the year = Explore (T3/4) and Create (T5/6) </a:t>
            </a:r>
          </a:p>
          <a:p>
            <a:pPr lvl="1"/>
            <a:r>
              <a:rPr lang="en-GB" dirty="0"/>
              <a:t>Home and Landscape </a:t>
            </a:r>
          </a:p>
          <a:p>
            <a:pPr lvl="1"/>
            <a:r>
              <a:rPr lang="en-GB" dirty="0"/>
              <a:t>This year = Water (Explore) &amp; Portrait (Create) </a:t>
            </a:r>
          </a:p>
        </p:txBody>
      </p:sp>
    </p:spTree>
    <p:extLst>
      <p:ext uri="{BB962C8B-B14F-4D97-AF65-F5344CB8AC3E}">
        <p14:creationId xmlns:p14="http://schemas.microsoft.com/office/powerpoint/2010/main" val="2258143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6130F8-31B8-49F5-A293-AE6BB716E21B}"/>
              </a:ext>
            </a:extLst>
          </p:cNvPr>
          <p:cNvSpPr>
            <a:spLocks noGrp="1"/>
          </p:cNvSpPr>
          <p:nvPr>
            <p:ph type="title"/>
          </p:nvPr>
        </p:nvSpPr>
        <p:spPr/>
        <p:txBody>
          <a:bodyPr/>
          <a:lstStyle/>
          <a:p>
            <a:r>
              <a:rPr lang="en-GB" dirty="0"/>
              <a:t>Our 3-year cycle </a:t>
            </a:r>
          </a:p>
        </p:txBody>
      </p:sp>
      <p:pic>
        <p:nvPicPr>
          <p:cNvPr id="4" name="Picture 3">
            <a:extLst>
              <a:ext uri="{FF2B5EF4-FFF2-40B4-BE49-F238E27FC236}">
                <a16:creationId xmlns:a16="http://schemas.microsoft.com/office/drawing/2014/main" xmlns="" id="{CB422843-375F-4658-894E-D71709963E55}"/>
              </a:ext>
            </a:extLst>
          </p:cNvPr>
          <p:cNvPicPr>
            <a:picLocks noChangeAspect="1"/>
          </p:cNvPicPr>
          <p:nvPr/>
        </p:nvPicPr>
        <p:blipFill>
          <a:blip r:embed="rId2"/>
          <a:stretch>
            <a:fillRect/>
          </a:stretch>
        </p:blipFill>
        <p:spPr>
          <a:xfrm>
            <a:off x="2504086" y="2456327"/>
            <a:ext cx="7183826" cy="4022722"/>
          </a:xfrm>
          <a:prstGeom prst="rect">
            <a:avLst/>
          </a:prstGeom>
        </p:spPr>
      </p:pic>
    </p:spTree>
    <p:extLst>
      <p:ext uri="{BB962C8B-B14F-4D97-AF65-F5344CB8AC3E}">
        <p14:creationId xmlns:p14="http://schemas.microsoft.com/office/powerpoint/2010/main" val="661543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9E61D8-E0CE-433C-8F1E-4ACB6A243384}"/>
              </a:ext>
            </a:extLst>
          </p:cNvPr>
          <p:cNvSpPr>
            <a:spLocks noGrp="1"/>
          </p:cNvSpPr>
          <p:nvPr>
            <p:ph type="title"/>
          </p:nvPr>
        </p:nvSpPr>
        <p:spPr/>
        <p:txBody>
          <a:bodyPr/>
          <a:lstStyle/>
          <a:p>
            <a:r>
              <a:rPr lang="en-GB" dirty="0"/>
              <a:t>How skills are taught across the cycle </a:t>
            </a:r>
          </a:p>
        </p:txBody>
      </p:sp>
      <p:pic>
        <p:nvPicPr>
          <p:cNvPr id="4" name="Picture 3">
            <a:extLst>
              <a:ext uri="{FF2B5EF4-FFF2-40B4-BE49-F238E27FC236}">
                <a16:creationId xmlns:a16="http://schemas.microsoft.com/office/drawing/2014/main" xmlns="" id="{A808126E-C478-4A3C-9A57-0E3950B92CCC}"/>
              </a:ext>
            </a:extLst>
          </p:cNvPr>
          <p:cNvPicPr>
            <a:picLocks noChangeAspect="1"/>
          </p:cNvPicPr>
          <p:nvPr/>
        </p:nvPicPr>
        <p:blipFill>
          <a:blip r:embed="rId2"/>
          <a:stretch>
            <a:fillRect/>
          </a:stretch>
        </p:blipFill>
        <p:spPr>
          <a:xfrm>
            <a:off x="235570" y="2223857"/>
            <a:ext cx="7122224" cy="4310108"/>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xmlns="" id="{F6A6815B-0079-4E35-990F-99F61E08964D}"/>
                  </a:ext>
                </a:extLst>
              </p14:cNvPr>
              <p14:cNvContentPartPr/>
              <p14:nvPr/>
            </p14:nvContentPartPr>
            <p14:xfrm>
              <a:off x="425796" y="3470306"/>
              <a:ext cx="3275280" cy="80640"/>
            </p14:xfrm>
          </p:contentPart>
        </mc:Choice>
        <mc:Fallback xmlns="">
          <p:pic>
            <p:nvPicPr>
              <p:cNvPr id="7" name="Ink 6">
                <a:extLst>
                  <a:ext uri="{FF2B5EF4-FFF2-40B4-BE49-F238E27FC236}">
                    <a16:creationId xmlns:a16="http://schemas.microsoft.com/office/drawing/2014/main" id="{F6A6815B-0079-4E35-990F-99F61E08964D}"/>
                  </a:ext>
                </a:extLst>
              </p:cNvPr>
              <p:cNvPicPr/>
              <p:nvPr/>
            </p:nvPicPr>
            <p:blipFill>
              <a:blip r:embed="rId4"/>
              <a:stretch>
                <a:fillRect/>
              </a:stretch>
            </p:blipFill>
            <p:spPr>
              <a:xfrm>
                <a:off x="335796" y="3290666"/>
                <a:ext cx="3454920" cy="4402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xmlns="" id="{7A8DF3B8-C4EB-4F99-824D-3F390224AF74}"/>
                  </a:ext>
                </a:extLst>
              </p14:cNvPr>
              <p14:cNvContentPartPr/>
              <p14:nvPr/>
            </p14:nvContentPartPr>
            <p14:xfrm>
              <a:off x="2787036" y="4962146"/>
              <a:ext cx="1926000" cy="71640"/>
            </p14:xfrm>
          </p:contentPart>
        </mc:Choice>
        <mc:Fallback xmlns="">
          <p:pic>
            <p:nvPicPr>
              <p:cNvPr id="8" name="Ink 7">
                <a:extLst>
                  <a:ext uri="{FF2B5EF4-FFF2-40B4-BE49-F238E27FC236}">
                    <a16:creationId xmlns:a16="http://schemas.microsoft.com/office/drawing/2014/main" id="{7A8DF3B8-C4EB-4F99-824D-3F390224AF74}"/>
                  </a:ext>
                </a:extLst>
              </p:cNvPr>
              <p:cNvPicPr/>
              <p:nvPr/>
            </p:nvPicPr>
            <p:blipFill>
              <a:blip r:embed="rId6"/>
              <a:stretch>
                <a:fillRect/>
              </a:stretch>
            </p:blipFill>
            <p:spPr>
              <a:xfrm>
                <a:off x="2697396" y="4782146"/>
                <a:ext cx="2105640" cy="4312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xmlns="" id="{420C77D5-21ED-41A5-84DC-6ED770B7D326}"/>
                  </a:ext>
                </a:extLst>
              </p14:cNvPr>
              <p14:cNvContentPartPr/>
              <p14:nvPr/>
            </p14:nvContentPartPr>
            <p14:xfrm>
              <a:off x="2689836" y="5441306"/>
              <a:ext cx="2102760" cy="56880"/>
            </p14:xfrm>
          </p:contentPart>
        </mc:Choice>
        <mc:Fallback xmlns="">
          <p:pic>
            <p:nvPicPr>
              <p:cNvPr id="9" name="Ink 8">
                <a:extLst>
                  <a:ext uri="{FF2B5EF4-FFF2-40B4-BE49-F238E27FC236}">
                    <a16:creationId xmlns:a16="http://schemas.microsoft.com/office/drawing/2014/main" id="{420C77D5-21ED-41A5-84DC-6ED770B7D326}"/>
                  </a:ext>
                </a:extLst>
              </p:cNvPr>
              <p:cNvPicPr/>
              <p:nvPr/>
            </p:nvPicPr>
            <p:blipFill>
              <a:blip r:embed="rId8"/>
              <a:stretch>
                <a:fillRect/>
              </a:stretch>
            </p:blipFill>
            <p:spPr>
              <a:xfrm>
                <a:off x="2599836" y="5261666"/>
                <a:ext cx="2282400" cy="416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xmlns="" id="{4EC2CE89-EC46-4CD4-97D1-D11AA93C3398}"/>
                  </a:ext>
                </a:extLst>
              </p14:cNvPr>
              <p14:cNvContentPartPr/>
              <p14:nvPr/>
            </p14:nvContentPartPr>
            <p14:xfrm>
              <a:off x="2733756" y="5805986"/>
              <a:ext cx="2032920" cy="71640"/>
            </p14:xfrm>
          </p:contentPart>
        </mc:Choice>
        <mc:Fallback xmlns="">
          <p:pic>
            <p:nvPicPr>
              <p:cNvPr id="10" name="Ink 9">
                <a:extLst>
                  <a:ext uri="{FF2B5EF4-FFF2-40B4-BE49-F238E27FC236}">
                    <a16:creationId xmlns:a16="http://schemas.microsoft.com/office/drawing/2014/main" id="{4EC2CE89-EC46-4CD4-97D1-D11AA93C3398}"/>
                  </a:ext>
                </a:extLst>
              </p:cNvPr>
              <p:cNvPicPr/>
              <p:nvPr/>
            </p:nvPicPr>
            <p:blipFill>
              <a:blip r:embed="rId10"/>
              <a:stretch>
                <a:fillRect/>
              </a:stretch>
            </p:blipFill>
            <p:spPr>
              <a:xfrm>
                <a:off x="2644116" y="5625986"/>
                <a:ext cx="2212560" cy="431280"/>
              </a:xfrm>
              <a:prstGeom prst="rect">
                <a:avLst/>
              </a:prstGeom>
            </p:spPr>
          </p:pic>
        </mc:Fallback>
      </mc:AlternateContent>
      <p:sp>
        <p:nvSpPr>
          <p:cNvPr id="12" name="TextBox 11">
            <a:extLst>
              <a:ext uri="{FF2B5EF4-FFF2-40B4-BE49-F238E27FC236}">
                <a16:creationId xmlns:a16="http://schemas.microsoft.com/office/drawing/2014/main" xmlns="" id="{13FB65C3-FF7D-4BDE-BC53-51562AA189D9}"/>
              </a:ext>
            </a:extLst>
          </p:cNvPr>
          <p:cNvSpPr txBox="1"/>
          <p:nvPr/>
        </p:nvSpPr>
        <p:spPr>
          <a:xfrm>
            <a:off x="7705817" y="2223857"/>
            <a:ext cx="4060387" cy="2308324"/>
          </a:xfrm>
          <a:prstGeom prst="rect">
            <a:avLst/>
          </a:prstGeom>
          <a:noFill/>
        </p:spPr>
        <p:txBody>
          <a:bodyPr wrap="square" rtlCol="0">
            <a:spAutoFit/>
          </a:bodyPr>
          <a:lstStyle/>
          <a:p>
            <a:r>
              <a:rPr lang="en-GB" dirty="0"/>
              <a:t>Derived from the curriculum </a:t>
            </a:r>
          </a:p>
          <a:p>
            <a:endParaRPr lang="en-GB" dirty="0"/>
          </a:p>
          <a:p>
            <a:r>
              <a:rPr lang="en-GB" dirty="0"/>
              <a:t>Spread skills throughout 3-year cycle </a:t>
            </a:r>
          </a:p>
          <a:p>
            <a:endParaRPr lang="en-GB" dirty="0"/>
          </a:p>
          <a:p>
            <a:r>
              <a:rPr lang="en-GB" dirty="0"/>
              <a:t>Some skills are always taught, such as chronology, source analysis (etc.) </a:t>
            </a:r>
          </a:p>
        </p:txBody>
      </p:sp>
    </p:spTree>
    <p:extLst>
      <p:ext uri="{BB962C8B-B14F-4D97-AF65-F5344CB8AC3E}">
        <p14:creationId xmlns:p14="http://schemas.microsoft.com/office/powerpoint/2010/main" val="1616877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3A9ADC-70B3-421A-96C8-5904B65B40CA}"/>
              </a:ext>
            </a:extLst>
          </p:cNvPr>
          <p:cNvSpPr>
            <a:spLocks noGrp="1"/>
          </p:cNvSpPr>
          <p:nvPr>
            <p:ph type="title"/>
          </p:nvPr>
        </p:nvSpPr>
        <p:spPr/>
        <p:txBody>
          <a:bodyPr/>
          <a:lstStyle/>
          <a:p>
            <a:r>
              <a:rPr lang="en-GB" dirty="0"/>
              <a:t>Explore – Geography and DT  </a:t>
            </a:r>
          </a:p>
        </p:txBody>
      </p:sp>
      <p:pic>
        <p:nvPicPr>
          <p:cNvPr id="4" name="Picture 3">
            <a:extLst>
              <a:ext uri="{FF2B5EF4-FFF2-40B4-BE49-F238E27FC236}">
                <a16:creationId xmlns:a16="http://schemas.microsoft.com/office/drawing/2014/main" xmlns="" id="{EFA2D6C3-239E-410E-A5B6-06F591848E53}"/>
              </a:ext>
            </a:extLst>
          </p:cNvPr>
          <p:cNvPicPr>
            <a:picLocks noChangeAspect="1"/>
          </p:cNvPicPr>
          <p:nvPr/>
        </p:nvPicPr>
        <p:blipFill>
          <a:blip r:embed="rId2"/>
          <a:stretch>
            <a:fillRect/>
          </a:stretch>
        </p:blipFill>
        <p:spPr>
          <a:xfrm>
            <a:off x="2330555" y="2214980"/>
            <a:ext cx="7530888" cy="4452150"/>
          </a:xfrm>
          <a:prstGeom prst="rect">
            <a:avLst/>
          </a:prstGeom>
        </p:spPr>
      </p:pic>
    </p:spTree>
    <p:extLst>
      <p:ext uri="{BB962C8B-B14F-4D97-AF65-F5344CB8AC3E}">
        <p14:creationId xmlns:p14="http://schemas.microsoft.com/office/powerpoint/2010/main" val="606041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15BEB1-DDEC-41B2-B863-ECEF37F15A81}"/>
              </a:ext>
            </a:extLst>
          </p:cNvPr>
          <p:cNvSpPr>
            <a:spLocks noGrp="1"/>
          </p:cNvSpPr>
          <p:nvPr>
            <p:ph type="title"/>
          </p:nvPr>
        </p:nvSpPr>
        <p:spPr/>
        <p:txBody>
          <a:bodyPr/>
          <a:lstStyle/>
          <a:p>
            <a:r>
              <a:rPr lang="en-GB" dirty="0"/>
              <a:t>Create – Arts (Music, Dance, Drama) </a:t>
            </a:r>
          </a:p>
        </p:txBody>
      </p:sp>
      <p:pic>
        <p:nvPicPr>
          <p:cNvPr id="4" name="Picture 3">
            <a:extLst>
              <a:ext uri="{FF2B5EF4-FFF2-40B4-BE49-F238E27FC236}">
                <a16:creationId xmlns:a16="http://schemas.microsoft.com/office/drawing/2014/main" xmlns="" id="{B9DC6932-3090-4377-AB07-D24AE9250FD5}"/>
              </a:ext>
            </a:extLst>
          </p:cNvPr>
          <p:cNvPicPr>
            <a:picLocks noChangeAspect="1"/>
          </p:cNvPicPr>
          <p:nvPr/>
        </p:nvPicPr>
        <p:blipFill>
          <a:blip r:embed="rId2"/>
          <a:stretch>
            <a:fillRect/>
          </a:stretch>
        </p:blipFill>
        <p:spPr>
          <a:xfrm>
            <a:off x="993790" y="2410286"/>
            <a:ext cx="10204418" cy="3724184"/>
          </a:xfrm>
          <a:prstGeom prst="rect">
            <a:avLst/>
          </a:prstGeom>
        </p:spPr>
      </p:pic>
    </p:spTree>
    <p:extLst>
      <p:ext uri="{BB962C8B-B14F-4D97-AF65-F5344CB8AC3E}">
        <p14:creationId xmlns:p14="http://schemas.microsoft.com/office/powerpoint/2010/main" val="2118471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644583-602D-469B-A9C6-E0E6735608DE}"/>
              </a:ext>
            </a:extLst>
          </p:cNvPr>
          <p:cNvSpPr>
            <a:spLocks noGrp="1"/>
          </p:cNvSpPr>
          <p:nvPr>
            <p:ph type="title"/>
          </p:nvPr>
        </p:nvSpPr>
        <p:spPr/>
        <p:txBody>
          <a:bodyPr/>
          <a:lstStyle/>
          <a:p>
            <a:r>
              <a:rPr lang="en-GB" dirty="0"/>
              <a:t>Science – complementary topics</a:t>
            </a:r>
          </a:p>
        </p:txBody>
      </p:sp>
      <p:pic>
        <p:nvPicPr>
          <p:cNvPr id="4" name="Picture 3">
            <a:extLst>
              <a:ext uri="{FF2B5EF4-FFF2-40B4-BE49-F238E27FC236}">
                <a16:creationId xmlns:a16="http://schemas.microsoft.com/office/drawing/2014/main" xmlns="" id="{36353EF0-B288-4660-B3F1-4258A8342E54}"/>
              </a:ext>
            </a:extLst>
          </p:cNvPr>
          <p:cNvPicPr>
            <a:picLocks noChangeAspect="1"/>
          </p:cNvPicPr>
          <p:nvPr/>
        </p:nvPicPr>
        <p:blipFill>
          <a:blip r:embed="rId2"/>
          <a:stretch>
            <a:fillRect/>
          </a:stretch>
        </p:blipFill>
        <p:spPr>
          <a:xfrm>
            <a:off x="2169110" y="1914010"/>
            <a:ext cx="7853778" cy="4770004"/>
          </a:xfrm>
          <a:prstGeom prst="rect">
            <a:avLst/>
          </a:prstGeom>
        </p:spPr>
      </p:pic>
    </p:spTree>
    <p:extLst>
      <p:ext uri="{BB962C8B-B14F-4D97-AF65-F5344CB8AC3E}">
        <p14:creationId xmlns:p14="http://schemas.microsoft.com/office/powerpoint/2010/main" val="152650558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xmlns="" name="Quotable" id="{39EC5628-30ED-4578-ACD8-9820EDB8E15A}" vid="{ACECE1E4-636E-48DB-87ED-4A76DC93378F}"/>
    </a:ext>
  </a:extLst>
</a:theme>
</file>

<file path=docProps/app.xml><?xml version="1.0" encoding="utf-8"?>
<Properties xmlns="http://schemas.openxmlformats.org/officeDocument/2006/extended-properties" xmlns:vt="http://schemas.openxmlformats.org/officeDocument/2006/docPropsVTypes">
  <Template>TM03457503[[fn=Quotable]]</Template>
  <TotalTime>511</TotalTime>
  <Words>554</Words>
  <Application>Microsoft Office PowerPoint</Application>
  <PresentationFormat>Custom</PresentationFormat>
  <Paragraphs>60</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Quotable</vt:lpstr>
      <vt:lpstr>Skylark Curriculum Update </vt:lpstr>
      <vt:lpstr>Aims and outline</vt:lpstr>
      <vt:lpstr>Why have we made this change? </vt:lpstr>
      <vt:lpstr>Where we are so far</vt:lpstr>
      <vt:lpstr>Our 3-year cycle </vt:lpstr>
      <vt:lpstr>How skills are taught across the cycle </vt:lpstr>
      <vt:lpstr>Explore – Geography and DT  </vt:lpstr>
      <vt:lpstr>Create – Arts (Music, Dance, Drama) </vt:lpstr>
      <vt:lpstr>Science – complementary topics</vt:lpstr>
      <vt:lpstr>Science continued </vt:lpstr>
      <vt:lpstr>EYFS links</vt:lpstr>
      <vt:lpstr>Medium-term planning</vt:lpstr>
      <vt:lpstr>Children’s work </vt:lpstr>
      <vt:lpstr>Year 6’s books and Feedback- Roxy</vt:lpstr>
      <vt:lpstr>Year 6’s books and Feedback- Esme</vt:lpstr>
      <vt:lpstr>Year 6’s books and Feedback- Lola</vt:lpstr>
      <vt:lpstr>Year 6 Q &amp; A</vt:lpstr>
      <vt:lpstr>Assessment </vt:lpstr>
      <vt:lpstr>Newest updates</vt:lpstr>
      <vt:lpstr>Any questions and thanks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Jonathan Lear update</dc:title>
  <dc:creator>Jonathan Hughes</dc:creator>
  <cp:lastModifiedBy>Matt Dean</cp:lastModifiedBy>
  <cp:revision>21</cp:revision>
  <cp:lastPrinted>2021-10-12T14:40:50Z</cp:lastPrinted>
  <dcterms:created xsi:type="dcterms:W3CDTF">2021-02-03T10:44:02Z</dcterms:created>
  <dcterms:modified xsi:type="dcterms:W3CDTF">2022-02-08T12:01:43Z</dcterms:modified>
</cp:coreProperties>
</file>