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57" r:id="rId3"/>
    <p:sldId id="271" r:id="rId4"/>
    <p:sldId id="269" r:id="rId5"/>
    <p:sldId id="281" r:id="rId6"/>
    <p:sldId id="276" r:id="rId7"/>
    <p:sldId id="277" r:id="rId8"/>
    <p:sldId id="279" r:id="rId9"/>
    <p:sldId id="272" r:id="rId10"/>
    <p:sldId id="274" r:id="rId11"/>
    <p:sldId id="275" r:id="rId12"/>
    <p:sldId id="273" r:id="rId13"/>
    <p:sldId id="280"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DF41"/>
    <a:srgbClr val="58EB35"/>
    <a:srgbClr val="2CFC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43BA906-AA77-4821-B755-1C8BC0FC447A}" type="datetimeFigureOut">
              <a:rPr lang="en-GB" smtClean="0"/>
              <a:t>11/05/2022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DD8157E-1CEB-46F0-9F25-DC53C1F84C71}" type="slidenum">
              <a:rPr lang="en-GB" smtClean="0"/>
              <a:t>‹#›</a:t>
            </a:fld>
            <a:endParaRPr lang="en-GB"/>
          </a:p>
        </p:txBody>
      </p:sp>
    </p:spTree>
    <p:extLst>
      <p:ext uri="{BB962C8B-B14F-4D97-AF65-F5344CB8AC3E}">
        <p14:creationId xmlns:p14="http://schemas.microsoft.com/office/powerpoint/2010/main" val="3008001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1</a:t>
            </a:fld>
            <a:endParaRPr lang="en-GB"/>
          </a:p>
        </p:txBody>
      </p:sp>
    </p:spTree>
    <p:extLst>
      <p:ext uri="{BB962C8B-B14F-4D97-AF65-F5344CB8AC3E}">
        <p14:creationId xmlns:p14="http://schemas.microsoft.com/office/powerpoint/2010/main" val="1542063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10</a:t>
            </a:fld>
            <a:endParaRPr lang="en-GB"/>
          </a:p>
        </p:txBody>
      </p:sp>
    </p:spTree>
    <p:extLst>
      <p:ext uri="{BB962C8B-B14F-4D97-AF65-F5344CB8AC3E}">
        <p14:creationId xmlns:p14="http://schemas.microsoft.com/office/powerpoint/2010/main" val="2105853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11</a:t>
            </a:fld>
            <a:endParaRPr lang="en-GB"/>
          </a:p>
        </p:txBody>
      </p:sp>
    </p:spTree>
    <p:extLst>
      <p:ext uri="{BB962C8B-B14F-4D97-AF65-F5344CB8AC3E}">
        <p14:creationId xmlns:p14="http://schemas.microsoft.com/office/powerpoint/2010/main" val="41757171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12</a:t>
            </a:fld>
            <a:endParaRPr lang="en-GB"/>
          </a:p>
        </p:txBody>
      </p:sp>
    </p:spTree>
    <p:extLst>
      <p:ext uri="{BB962C8B-B14F-4D97-AF65-F5344CB8AC3E}">
        <p14:creationId xmlns:p14="http://schemas.microsoft.com/office/powerpoint/2010/main" val="1706608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13</a:t>
            </a:fld>
            <a:endParaRPr lang="en-GB"/>
          </a:p>
        </p:txBody>
      </p:sp>
    </p:spTree>
    <p:extLst>
      <p:ext uri="{BB962C8B-B14F-4D97-AF65-F5344CB8AC3E}">
        <p14:creationId xmlns:p14="http://schemas.microsoft.com/office/powerpoint/2010/main" val="774517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2</a:t>
            </a:fld>
            <a:endParaRPr lang="en-GB"/>
          </a:p>
        </p:txBody>
      </p:sp>
    </p:spTree>
    <p:extLst>
      <p:ext uri="{BB962C8B-B14F-4D97-AF65-F5344CB8AC3E}">
        <p14:creationId xmlns:p14="http://schemas.microsoft.com/office/powerpoint/2010/main" val="774517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3</a:t>
            </a:fld>
            <a:endParaRPr lang="en-GB"/>
          </a:p>
        </p:txBody>
      </p:sp>
    </p:spTree>
    <p:extLst>
      <p:ext uri="{BB962C8B-B14F-4D97-AF65-F5344CB8AC3E}">
        <p14:creationId xmlns:p14="http://schemas.microsoft.com/office/powerpoint/2010/main" val="2330156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4</a:t>
            </a:fld>
            <a:endParaRPr lang="en-GB"/>
          </a:p>
        </p:txBody>
      </p:sp>
    </p:spTree>
    <p:extLst>
      <p:ext uri="{BB962C8B-B14F-4D97-AF65-F5344CB8AC3E}">
        <p14:creationId xmlns:p14="http://schemas.microsoft.com/office/powerpoint/2010/main" val="634068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5</a:t>
            </a:fld>
            <a:endParaRPr lang="en-GB"/>
          </a:p>
        </p:txBody>
      </p:sp>
    </p:spTree>
    <p:extLst>
      <p:ext uri="{BB962C8B-B14F-4D97-AF65-F5344CB8AC3E}">
        <p14:creationId xmlns:p14="http://schemas.microsoft.com/office/powerpoint/2010/main" val="2330156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6</a:t>
            </a:fld>
            <a:endParaRPr lang="en-GB"/>
          </a:p>
        </p:txBody>
      </p:sp>
    </p:spTree>
    <p:extLst>
      <p:ext uri="{BB962C8B-B14F-4D97-AF65-F5344CB8AC3E}">
        <p14:creationId xmlns:p14="http://schemas.microsoft.com/office/powerpoint/2010/main" val="3865157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7</a:t>
            </a:fld>
            <a:endParaRPr lang="en-GB"/>
          </a:p>
        </p:txBody>
      </p:sp>
    </p:spTree>
    <p:extLst>
      <p:ext uri="{BB962C8B-B14F-4D97-AF65-F5344CB8AC3E}">
        <p14:creationId xmlns:p14="http://schemas.microsoft.com/office/powerpoint/2010/main" val="3040927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8</a:t>
            </a:fld>
            <a:endParaRPr lang="en-GB"/>
          </a:p>
        </p:txBody>
      </p:sp>
    </p:spTree>
    <p:extLst>
      <p:ext uri="{BB962C8B-B14F-4D97-AF65-F5344CB8AC3E}">
        <p14:creationId xmlns:p14="http://schemas.microsoft.com/office/powerpoint/2010/main" val="4100829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D8157E-1CEB-46F0-9F25-DC53C1F84C71}" type="slidenum">
              <a:rPr lang="en-GB" smtClean="0"/>
              <a:t>9</a:t>
            </a:fld>
            <a:endParaRPr lang="en-GB"/>
          </a:p>
        </p:txBody>
      </p:sp>
    </p:spTree>
    <p:extLst>
      <p:ext uri="{BB962C8B-B14F-4D97-AF65-F5344CB8AC3E}">
        <p14:creationId xmlns:p14="http://schemas.microsoft.com/office/powerpoint/2010/main" val="1956148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BD1CDA5-1F68-4F5A-8507-923A56FB6C79}" type="datetimeFigureOut">
              <a:rPr lang="en-US" smtClean="0"/>
              <a:pPr/>
              <a:t>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D1CDA5-1F68-4F5A-8507-923A56FB6C79}" type="datetimeFigureOut">
              <a:rPr lang="en-US" smtClean="0"/>
              <a:pPr/>
              <a:t>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D1CDA5-1F68-4F5A-8507-923A56FB6C79}" type="datetimeFigureOut">
              <a:rPr lang="en-US" smtClean="0"/>
              <a:pPr/>
              <a:t>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D1CDA5-1F68-4F5A-8507-923A56FB6C79}" type="datetimeFigureOut">
              <a:rPr lang="en-US" smtClean="0"/>
              <a:pPr/>
              <a:t>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D1CDA5-1F68-4F5A-8507-923A56FB6C79}" type="datetimeFigureOut">
              <a:rPr lang="en-US" smtClean="0"/>
              <a:pPr/>
              <a:t>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BD1CDA5-1F68-4F5A-8507-923A56FB6C79}" type="datetimeFigureOut">
              <a:rPr lang="en-US" smtClean="0"/>
              <a:pPr/>
              <a:t>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BD1CDA5-1F68-4F5A-8507-923A56FB6C79}" type="datetimeFigureOut">
              <a:rPr lang="en-US" smtClean="0"/>
              <a:pPr/>
              <a:t>5/11/2022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BD1CDA5-1F68-4F5A-8507-923A56FB6C79}" type="datetimeFigureOut">
              <a:rPr lang="en-US" smtClean="0"/>
              <a:pPr/>
              <a:t>5/11/2022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D1CDA5-1F68-4F5A-8507-923A56FB6C79}" type="datetimeFigureOut">
              <a:rPr lang="en-US" smtClean="0"/>
              <a:pPr/>
              <a:t>5/11/2022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D1CDA5-1F68-4F5A-8507-923A56FB6C79}" type="datetimeFigureOut">
              <a:rPr lang="en-US" smtClean="0"/>
              <a:pPr/>
              <a:t>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D1CDA5-1F68-4F5A-8507-923A56FB6C79}" type="datetimeFigureOut">
              <a:rPr lang="en-US" smtClean="0"/>
              <a:pPr/>
              <a:t>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28C391-DE2A-4284-BE63-2BEF370A627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D1CDA5-1F68-4F5A-8507-923A56FB6C79}" type="datetimeFigureOut">
              <a:rPr lang="en-US" smtClean="0"/>
              <a:pPr/>
              <a:t>5/11/2022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8C391-DE2A-4284-BE63-2BEF370A627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hamseyoffice@skylarkfed.educatio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0"/>
            <a:ext cx="9144000" cy="6858000"/>
            <a:chOff x="0" y="0"/>
            <a:chExt cx="9144000" cy="6858000"/>
          </a:xfrm>
        </p:grpSpPr>
        <p:pic>
          <p:nvPicPr>
            <p:cNvPr id="6"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7" name="Rectangle 6"/>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ctrTitle"/>
          </p:nvPr>
        </p:nvSpPr>
        <p:spPr/>
        <p:txBody>
          <a:bodyPr/>
          <a:lstStyle/>
          <a:p>
            <a:r>
              <a:rPr lang="en-GB" dirty="0" err="1">
                <a:latin typeface="Trebuchet MS" pitchFamily="34" charset="0"/>
              </a:rPr>
              <a:t>Hamsey</a:t>
            </a:r>
            <a:r>
              <a:rPr lang="en-GB" dirty="0">
                <a:latin typeface="Trebuchet MS" pitchFamily="34" charset="0"/>
              </a:rPr>
              <a:t> Community Primary School</a:t>
            </a:r>
          </a:p>
        </p:txBody>
      </p:sp>
      <p:sp>
        <p:nvSpPr>
          <p:cNvPr id="3" name="Subtitle 2"/>
          <p:cNvSpPr>
            <a:spLocks noGrp="1"/>
          </p:cNvSpPr>
          <p:nvPr>
            <p:ph type="subTitle" idx="1"/>
          </p:nvPr>
        </p:nvSpPr>
        <p:spPr/>
        <p:txBody>
          <a:bodyPr>
            <a:normAutofit/>
          </a:bodyPr>
          <a:lstStyle/>
          <a:p>
            <a:r>
              <a:rPr lang="en-GB" dirty="0">
                <a:solidFill>
                  <a:schemeClr val="tx1"/>
                </a:solidFill>
                <a:latin typeface="Trebuchet MS" pitchFamily="34" charset="0"/>
              </a:rPr>
              <a:t>New Parents Welcome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00034" y="1928802"/>
            <a:ext cx="8229600" cy="428628"/>
          </a:xfrm>
        </p:spPr>
        <p:txBody>
          <a:bodyPr>
            <a:noAutofit/>
          </a:bodyPr>
          <a:lstStyle/>
          <a:p>
            <a:r>
              <a:rPr lang="en-GB" sz="3200" dirty="0">
                <a:latin typeface="Trebuchet MS" pitchFamily="34" charset="0"/>
              </a:rPr>
              <a:t>Drop Off and Collection.</a:t>
            </a:r>
          </a:p>
        </p:txBody>
      </p:sp>
      <p:sp>
        <p:nvSpPr>
          <p:cNvPr id="3" name="Content Placeholder 2"/>
          <p:cNvSpPr>
            <a:spLocks noGrp="1"/>
          </p:cNvSpPr>
          <p:nvPr>
            <p:ph idx="1"/>
          </p:nvPr>
        </p:nvSpPr>
        <p:spPr>
          <a:xfrm>
            <a:off x="457200" y="2571744"/>
            <a:ext cx="8229600" cy="4071966"/>
          </a:xfrm>
        </p:spPr>
        <p:txBody>
          <a:bodyPr>
            <a:normAutofit lnSpcReduction="10000"/>
          </a:bodyPr>
          <a:lstStyle/>
          <a:p>
            <a:pPr algn="ctr">
              <a:buNone/>
            </a:pPr>
            <a:r>
              <a:rPr lang="en-GB" sz="2000" dirty="0">
                <a:latin typeface="Trebuchet MS" pitchFamily="34" charset="0"/>
              </a:rPr>
              <a:t>Children are collected from Hedgehog Class from the playground at the back of the school.  The teacher will call each child to the fire exit door one at a time to show them where their adult is standing. </a:t>
            </a:r>
          </a:p>
          <a:p>
            <a:pPr algn="ctr">
              <a:buNone/>
            </a:pPr>
            <a:endParaRPr lang="en-GB" sz="2000" dirty="0">
              <a:latin typeface="Trebuchet MS" pitchFamily="34" charset="0"/>
            </a:endParaRPr>
          </a:p>
          <a:p>
            <a:pPr algn="ctr">
              <a:buNone/>
            </a:pPr>
            <a:r>
              <a:rPr lang="en-GB" sz="2000" dirty="0">
                <a:latin typeface="Trebuchet MS" pitchFamily="34" charset="0"/>
              </a:rPr>
              <a:t>The front school gate is open just before 3.00pm each day and locked again when school clubs commence. </a:t>
            </a:r>
          </a:p>
          <a:p>
            <a:pPr algn="ctr">
              <a:buNone/>
            </a:pPr>
            <a:r>
              <a:rPr lang="en-GB" sz="2000" dirty="0">
                <a:latin typeface="Trebuchet MS" pitchFamily="34" charset="0"/>
              </a:rPr>
              <a:t>Children are not allowed to leave the care of staff until their parent/carer has arrived and personally collected them.  Sometimes a different person will need to pick up a child.  Please inform the school office who is going to, or is permitted to, collect a child. There is a simple form to complete (kept in the foyer) which helps us to ensure there is no confusion. Staff will only release children to known adults.</a:t>
            </a:r>
          </a:p>
          <a:p>
            <a:pPr algn="ctr">
              <a:lnSpc>
                <a:spcPct val="170000"/>
              </a:lnSpc>
              <a:buNone/>
            </a:pPr>
            <a:endParaRPr lang="en-GB" sz="2000" dirty="0">
              <a:latin typeface="Trebuchet MS"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457200" y="1590451"/>
            <a:ext cx="8229600" cy="428628"/>
          </a:xfrm>
        </p:spPr>
        <p:txBody>
          <a:bodyPr>
            <a:noAutofit/>
          </a:bodyPr>
          <a:lstStyle/>
          <a:p>
            <a:r>
              <a:rPr lang="en-GB" sz="3200" dirty="0">
                <a:latin typeface="Trebuchet MS" pitchFamily="34" charset="0"/>
              </a:rPr>
              <a:t>Parking.</a:t>
            </a:r>
          </a:p>
        </p:txBody>
      </p:sp>
      <p:sp>
        <p:nvSpPr>
          <p:cNvPr id="3" name="Content Placeholder 2"/>
          <p:cNvSpPr>
            <a:spLocks noGrp="1"/>
          </p:cNvSpPr>
          <p:nvPr>
            <p:ph idx="1"/>
          </p:nvPr>
        </p:nvSpPr>
        <p:spPr>
          <a:xfrm>
            <a:off x="0" y="2132856"/>
            <a:ext cx="8964488" cy="4510854"/>
          </a:xfrm>
        </p:spPr>
        <p:txBody>
          <a:bodyPr>
            <a:normAutofit fontScale="77500" lnSpcReduction="20000"/>
          </a:bodyPr>
          <a:lstStyle/>
          <a:p>
            <a:pPr algn="ctr">
              <a:lnSpc>
                <a:spcPct val="160000"/>
              </a:lnSpc>
              <a:buNone/>
            </a:pPr>
            <a:r>
              <a:rPr lang="en-GB" sz="2600" dirty="0">
                <a:latin typeface="Trebuchet MS" pitchFamily="34" charset="0"/>
              </a:rPr>
              <a:t>We encourage as many local parents as possible to walk to school. The school has no parking available so if you use a car you will have to park nearby. There may be some roadside parking in the Chandlers Mead area or past the level crossing in </a:t>
            </a:r>
            <a:r>
              <a:rPr lang="en-GB" sz="2600" dirty="0" err="1">
                <a:latin typeface="Trebuchet MS" pitchFamily="34" charset="0"/>
              </a:rPr>
              <a:t>Malthouse</a:t>
            </a:r>
            <a:r>
              <a:rPr lang="en-GB" sz="2600" dirty="0">
                <a:latin typeface="Trebuchet MS" pitchFamily="34" charset="0"/>
              </a:rPr>
              <a:t> Way. There are sometimes a few spaces in </a:t>
            </a:r>
            <a:r>
              <a:rPr lang="en-GB" sz="2600" dirty="0" err="1">
                <a:latin typeface="Trebuchet MS" pitchFamily="34" charset="0"/>
              </a:rPr>
              <a:t>Hamsey</a:t>
            </a:r>
            <a:r>
              <a:rPr lang="en-GB" sz="2600" dirty="0">
                <a:latin typeface="Trebuchet MS" pitchFamily="34" charset="0"/>
              </a:rPr>
              <a:t> Lane or on the ‘hard area’ opposite side the school. Several families live in Lewes so you may want to consider car sharing arrangements</a:t>
            </a:r>
          </a:p>
          <a:p>
            <a:pPr algn="ctr">
              <a:lnSpc>
                <a:spcPct val="160000"/>
              </a:lnSpc>
              <a:buNone/>
            </a:pPr>
            <a:r>
              <a:rPr lang="en-GB" sz="2600" dirty="0">
                <a:latin typeface="Trebuchet MS" pitchFamily="34" charset="0"/>
              </a:rPr>
              <a:t> </a:t>
            </a:r>
          </a:p>
          <a:p>
            <a:pPr algn="ctr">
              <a:lnSpc>
                <a:spcPct val="160000"/>
              </a:lnSpc>
              <a:buNone/>
            </a:pPr>
            <a:r>
              <a:rPr lang="en-GB" sz="2600" dirty="0">
                <a:latin typeface="Trebuchet MS" pitchFamily="34" charset="0"/>
              </a:rPr>
              <a:t>We have a scooter and bike park where scooters and bikes can be stored for the day. </a:t>
            </a:r>
          </a:p>
          <a:p>
            <a:pPr algn="ctr">
              <a:lnSpc>
                <a:spcPct val="170000"/>
              </a:lnSpc>
              <a:buNone/>
            </a:pPr>
            <a:endParaRPr lang="en-GB" sz="2000" dirty="0">
              <a:latin typeface="Trebuchet MS"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457200" y="1576517"/>
            <a:ext cx="8229600" cy="428628"/>
          </a:xfrm>
        </p:spPr>
        <p:txBody>
          <a:bodyPr>
            <a:noAutofit/>
          </a:bodyPr>
          <a:lstStyle/>
          <a:p>
            <a:r>
              <a:rPr lang="en-GB" sz="3600" dirty="0">
                <a:latin typeface="Trebuchet MS" pitchFamily="34" charset="0"/>
              </a:rPr>
              <a:t>No nuts please!</a:t>
            </a:r>
          </a:p>
        </p:txBody>
      </p:sp>
      <p:sp>
        <p:nvSpPr>
          <p:cNvPr id="3" name="Content Placeholder 2"/>
          <p:cNvSpPr>
            <a:spLocks noGrp="1"/>
          </p:cNvSpPr>
          <p:nvPr>
            <p:ph idx="1"/>
          </p:nvPr>
        </p:nvSpPr>
        <p:spPr>
          <a:xfrm>
            <a:off x="457200" y="2571744"/>
            <a:ext cx="8229600" cy="4071966"/>
          </a:xfrm>
        </p:spPr>
        <p:txBody>
          <a:bodyPr>
            <a:normAutofit/>
          </a:bodyPr>
          <a:lstStyle/>
          <a:p>
            <a:pPr algn="ctr">
              <a:lnSpc>
                <a:spcPct val="170000"/>
              </a:lnSpc>
              <a:buNone/>
            </a:pPr>
            <a:r>
              <a:rPr lang="en-GB" sz="2000" dirty="0"/>
              <a:t>. </a:t>
            </a:r>
          </a:p>
          <a:p>
            <a:pPr algn="ctr">
              <a:lnSpc>
                <a:spcPct val="170000"/>
              </a:lnSpc>
              <a:buNone/>
            </a:pPr>
            <a:endParaRPr lang="en-GB" sz="2000" dirty="0">
              <a:latin typeface="Trebuchet MS" pitchFamily="34" charset="0"/>
            </a:endParaRPr>
          </a:p>
        </p:txBody>
      </p:sp>
      <p:sp>
        <p:nvSpPr>
          <p:cNvPr id="7" name="Content Placeholder 2"/>
          <p:cNvSpPr txBox="1">
            <a:spLocks/>
          </p:cNvSpPr>
          <p:nvPr/>
        </p:nvSpPr>
        <p:spPr>
          <a:xfrm>
            <a:off x="571472" y="2204864"/>
            <a:ext cx="8229600" cy="4438846"/>
          </a:xfrm>
          <a:prstGeom prst="rect">
            <a:avLst/>
          </a:prstGeom>
        </p:spPr>
        <p:txBody>
          <a:bodyPr vert="horz" lIns="91440" tIns="45720" rIns="91440" bIns="45720" rtlCol="0">
            <a:normAutofit fontScale="92500"/>
          </a:bodyPr>
          <a:lstStyle/>
          <a:p>
            <a:pPr marL="342900" marR="0" lvl="0" indent="-342900" algn="ctr" defTabSz="914400" rtl="0" eaLnBrk="1" fontAlgn="auto" latinLnBrk="0" hangingPunct="1">
              <a:lnSpc>
                <a:spcPct val="160000"/>
              </a:lnSpc>
              <a:spcBef>
                <a:spcPct val="20000"/>
              </a:spcBef>
              <a:spcAft>
                <a:spcPts val="0"/>
              </a:spcAft>
              <a:buClrTx/>
              <a:buSzTx/>
              <a:buFont typeface="Arial" pitchFamily="34" charset="0"/>
              <a:buNone/>
              <a:tabLst/>
              <a:defRPr/>
            </a:pPr>
            <a:r>
              <a:rPr lang="en-GB" sz="2600" dirty="0">
                <a:latin typeface="Trebuchet MS" pitchFamily="34" charset="0"/>
              </a:rPr>
              <a:t>The school has several children with severe nut allergies. </a:t>
            </a:r>
          </a:p>
          <a:p>
            <a:pPr marL="342900" marR="0" lvl="0" indent="-342900" algn="ctr" defTabSz="914400" rtl="0" eaLnBrk="1" fontAlgn="auto" latinLnBrk="0" hangingPunct="1">
              <a:lnSpc>
                <a:spcPct val="160000"/>
              </a:lnSpc>
              <a:spcBef>
                <a:spcPct val="20000"/>
              </a:spcBef>
              <a:spcAft>
                <a:spcPts val="0"/>
              </a:spcAft>
              <a:buClrTx/>
              <a:buSzTx/>
              <a:buFont typeface="Arial" pitchFamily="34" charset="0"/>
              <a:buNone/>
              <a:tabLst/>
              <a:defRPr/>
            </a:pPr>
            <a:endParaRPr lang="en-GB" sz="2600" dirty="0">
              <a:latin typeface="Trebuchet MS" pitchFamily="34" charset="0"/>
            </a:endParaRPr>
          </a:p>
          <a:p>
            <a:pPr marL="342900" marR="0" lvl="0" indent="-342900" algn="ctr" defTabSz="914400" rtl="0" eaLnBrk="1" fontAlgn="auto" latinLnBrk="0" hangingPunct="1">
              <a:lnSpc>
                <a:spcPct val="160000"/>
              </a:lnSpc>
              <a:spcBef>
                <a:spcPct val="20000"/>
              </a:spcBef>
              <a:spcAft>
                <a:spcPts val="0"/>
              </a:spcAft>
              <a:buClrTx/>
              <a:buSzTx/>
              <a:buFont typeface="Arial" pitchFamily="34" charset="0"/>
              <a:buNone/>
              <a:tabLst/>
              <a:defRPr/>
            </a:pPr>
            <a:r>
              <a:rPr lang="en-GB" sz="2600" dirty="0">
                <a:latin typeface="Trebuchet MS" pitchFamily="34" charset="0"/>
              </a:rPr>
              <a:t>We therefore politely ask that you help us keep the school a nut free environment. </a:t>
            </a:r>
          </a:p>
          <a:p>
            <a:pPr marL="342900" marR="0" lvl="0" indent="-342900" algn="ctr" defTabSz="914400" rtl="0" eaLnBrk="1" fontAlgn="auto" latinLnBrk="0" hangingPunct="1">
              <a:lnSpc>
                <a:spcPct val="160000"/>
              </a:lnSpc>
              <a:spcBef>
                <a:spcPct val="20000"/>
              </a:spcBef>
              <a:spcAft>
                <a:spcPts val="0"/>
              </a:spcAft>
              <a:buClrTx/>
              <a:buSzTx/>
              <a:buFont typeface="Arial" pitchFamily="34" charset="0"/>
              <a:buNone/>
              <a:tabLst/>
              <a:defRPr/>
            </a:pPr>
            <a:endParaRPr kumimoji="0" lang="en-GB" sz="2600" b="0" i="0" u="none" strike="noStrike" kern="1200" cap="none" spc="0" normalizeH="0" baseline="0" noProof="0" dirty="0">
              <a:ln>
                <a:noFill/>
              </a:ln>
              <a:solidFill>
                <a:schemeClr val="tx1"/>
              </a:solidFill>
              <a:effectLst/>
              <a:uLnTx/>
              <a:uFillTx/>
              <a:latin typeface="Trebuchet MS" pitchFamily="34" charset="0"/>
              <a:ea typeface="+mn-ea"/>
              <a:cs typeface="+mn-cs"/>
            </a:endParaRPr>
          </a:p>
          <a:p>
            <a:pPr marL="342900" marR="0" lvl="0" indent="-342900" algn="ctr" defTabSz="914400" rtl="0" eaLnBrk="1" fontAlgn="auto" latinLnBrk="0" hangingPunct="1">
              <a:lnSpc>
                <a:spcPct val="160000"/>
              </a:lnSpc>
              <a:spcBef>
                <a:spcPct val="20000"/>
              </a:spcBef>
              <a:spcAft>
                <a:spcPts val="0"/>
              </a:spcAft>
              <a:buClrTx/>
              <a:buSzTx/>
              <a:buFont typeface="Arial" pitchFamily="34" charset="0"/>
              <a:buNone/>
              <a:tabLst/>
              <a:defRPr/>
            </a:pPr>
            <a:r>
              <a:rPr lang="en-GB" sz="2600" dirty="0">
                <a:latin typeface="Trebuchet MS" pitchFamily="34" charset="0"/>
              </a:rPr>
              <a:t>Many thanks!</a:t>
            </a:r>
            <a:endParaRPr kumimoji="0" lang="en-GB" sz="2600" b="0" i="0" u="none" strike="noStrike" kern="1200" cap="none" spc="0" normalizeH="0" baseline="0" noProof="0" dirty="0">
              <a:ln>
                <a:noFill/>
              </a:ln>
              <a:solidFill>
                <a:schemeClr val="tx1"/>
              </a:solidFill>
              <a:effectLst/>
              <a:uLnTx/>
              <a:uFillTx/>
              <a:latin typeface="Trebuchet MS" pitchFamily="34" charset="0"/>
              <a:ea typeface="+mn-ea"/>
              <a:cs typeface="+mn-cs"/>
            </a:endParaRPr>
          </a:p>
          <a:p>
            <a:pPr marL="342900" marR="0" lvl="0" indent="-342900" algn="ctr" defTabSz="914400" rtl="0" eaLnBrk="1" fontAlgn="auto" latinLnBrk="0" hangingPunct="1">
              <a:lnSpc>
                <a:spcPct val="17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a:ln>
                <a:noFill/>
              </a:ln>
              <a:solidFill>
                <a:schemeClr val="tx1"/>
              </a:solidFill>
              <a:effectLst/>
              <a:uLnTx/>
              <a:uFillTx/>
              <a:latin typeface="Trebuchet MS" pitchFamily="34" charset="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0"/>
            <a:ext cx="9144000" cy="6858000"/>
            <a:chOff x="0" y="0"/>
            <a:chExt cx="9144000" cy="6858000"/>
          </a:xfrm>
        </p:grpSpPr>
        <p:sp>
          <p:nvSpPr>
            <p:cNvPr id="7" name="Rectangle 6"/>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grpSp>
      <p:sp>
        <p:nvSpPr>
          <p:cNvPr id="2" name="Title 1"/>
          <p:cNvSpPr>
            <a:spLocks noGrp="1"/>
          </p:cNvSpPr>
          <p:nvPr>
            <p:ph type="title"/>
          </p:nvPr>
        </p:nvSpPr>
        <p:spPr>
          <a:xfrm>
            <a:off x="500034" y="1357298"/>
            <a:ext cx="8229600" cy="1143000"/>
          </a:xfrm>
        </p:spPr>
        <p:txBody>
          <a:bodyPr/>
          <a:lstStyle/>
          <a:p>
            <a:r>
              <a:rPr lang="en-GB" dirty="0"/>
              <a:t>Getting in touch.</a:t>
            </a:r>
          </a:p>
        </p:txBody>
      </p:sp>
      <p:sp>
        <p:nvSpPr>
          <p:cNvPr id="3" name="Content Placeholder 2"/>
          <p:cNvSpPr>
            <a:spLocks noGrp="1"/>
          </p:cNvSpPr>
          <p:nvPr>
            <p:ph idx="1"/>
          </p:nvPr>
        </p:nvSpPr>
        <p:spPr>
          <a:xfrm>
            <a:off x="0" y="2285992"/>
            <a:ext cx="9036496" cy="4286280"/>
          </a:xfrm>
        </p:spPr>
        <p:txBody>
          <a:bodyPr>
            <a:normAutofit fontScale="25000" lnSpcReduction="20000"/>
          </a:bodyPr>
          <a:lstStyle/>
          <a:p>
            <a:pPr algn="ctr">
              <a:lnSpc>
                <a:spcPct val="170000"/>
              </a:lnSpc>
              <a:buNone/>
            </a:pPr>
            <a:r>
              <a:rPr lang="en-GB" sz="8000" dirty="0">
                <a:latin typeface="Trebuchet MS" panose="020B0603020202020204" pitchFamily="34" charset="0"/>
              </a:rPr>
              <a:t>If you have any questions or queries about your child starting school, please send them to: </a:t>
            </a:r>
            <a:r>
              <a:rPr lang="en-GB" sz="8000" dirty="0" err="1">
                <a:latin typeface="Trebuchet MS" panose="020B0603020202020204" pitchFamily="34" charset="0"/>
                <a:hlinkClick r:id="rId4"/>
              </a:rPr>
              <a:t>hamseyoffice@skylarkfed.education</a:t>
            </a:r>
            <a:r>
              <a:rPr lang="en-GB" sz="8000" dirty="0">
                <a:latin typeface="Trebuchet MS" panose="020B0603020202020204" pitchFamily="34" charset="0"/>
              </a:rPr>
              <a:t> the Early Years </a:t>
            </a:r>
            <a:r>
              <a:rPr lang="en-GB" sz="8000">
                <a:latin typeface="Trebuchet MS" panose="020B0603020202020204" pitchFamily="34" charset="0"/>
              </a:rPr>
              <a:t>Team can </a:t>
            </a:r>
            <a:r>
              <a:rPr lang="en-GB" sz="8000" dirty="0">
                <a:latin typeface="Trebuchet MS" panose="020B0603020202020204" pitchFamily="34" charset="0"/>
              </a:rPr>
              <a:t>then get back to you either with an email or a phone call. </a:t>
            </a:r>
          </a:p>
          <a:p>
            <a:pPr algn="ctr">
              <a:lnSpc>
                <a:spcPct val="170000"/>
              </a:lnSpc>
              <a:buNone/>
            </a:pPr>
            <a:endParaRPr lang="en-GB" sz="8000" dirty="0">
              <a:latin typeface="Trebuchet MS" panose="020B0603020202020204" pitchFamily="34" charset="0"/>
            </a:endParaRPr>
          </a:p>
          <a:p>
            <a:pPr algn="ctr">
              <a:lnSpc>
                <a:spcPct val="170000"/>
              </a:lnSpc>
              <a:buNone/>
            </a:pPr>
            <a:r>
              <a:rPr lang="en-GB" sz="8000" dirty="0">
                <a:latin typeface="Trebuchet MS" panose="020B0603020202020204" pitchFamily="34" charset="0"/>
              </a:rPr>
              <a:t>Please do also visit our school website for extra information about </a:t>
            </a:r>
            <a:r>
              <a:rPr lang="en-GB" sz="8000" dirty="0" err="1">
                <a:latin typeface="Trebuchet MS" pitchFamily="34" charset="0"/>
              </a:rPr>
              <a:t>Hamsey</a:t>
            </a:r>
            <a:r>
              <a:rPr lang="en-GB" sz="8000" dirty="0">
                <a:latin typeface="Trebuchet MS" pitchFamily="34" charset="0"/>
              </a:rPr>
              <a:t> School. </a:t>
            </a:r>
          </a:p>
          <a:p>
            <a:pPr algn="ctr">
              <a:buNone/>
            </a:pPr>
            <a:br>
              <a:rPr lang="en-GB" sz="9600" dirty="0">
                <a:latin typeface="Trebuchet MS" pitchFamily="34" charset="0"/>
              </a:rPr>
            </a:br>
            <a:endParaRPr lang="en-GB" dirty="0"/>
          </a:p>
        </p:txBody>
      </p:sp>
    </p:spTree>
    <p:extLst>
      <p:ext uri="{BB962C8B-B14F-4D97-AF65-F5344CB8AC3E}">
        <p14:creationId xmlns:p14="http://schemas.microsoft.com/office/powerpoint/2010/main" val="60934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0"/>
            <a:ext cx="9144000" cy="6858000"/>
            <a:chOff x="0" y="0"/>
            <a:chExt cx="9144000" cy="6858000"/>
          </a:xfrm>
        </p:grpSpPr>
        <p:sp>
          <p:nvSpPr>
            <p:cNvPr id="7" name="Rectangle 6"/>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grpSp>
      <p:sp>
        <p:nvSpPr>
          <p:cNvPr id="2" name="Title 1"/>
          <p:cNvSpPr>
            <a:spLocks noGrp="1"/>
          </p:cNvSpPr>
          <p:nvPr>
            <p:ph type="title"/>
          </p:nvPr>
        </p:nvSpPr>
        <p:spPr>
          <a:xfrm>
            <a:off x="500034" y="1357298"/>
            <a:ext cx="8229600" cy="1143000"/>
          </a:xfrm>
        </p:spPr>
        <p:txBody>
          <a:bodyPr/>
          <a:lstStyle/>
          <a:p>
            <a:r>
              <a:rPr lang="en-GB" dirty="0"/>
              <a:t>Welcome</a:t>
            </a:r>
          </a:p>
        </p:txBody>
      </p:sp>
      <p:sp>
        <p:nvSpPr>
          <p:cNvPr id="3" name="Content Placeholder 2"/>
          <p:cNvSpPr>
            <a:spLocks noGrp="1"/>
          </p:cNvSpPr>
          <p:nvPr>
            <p:ph idx="1"/>
          </p:nvPr>
        </p:nvSpPr>
        <p:spPr>
          <a:xfrm>
            <a:off x="457200" y="2285992"/>
            <a:ext cx="8229600" cy="4286280"/>
          </a:xfrm>
        </p:spPr>
        <p:txBody>
          <a:bodyPr>
            <a:normAutofit fontScale="25000" lnSpcReduction="20000"/>
          </a:bodyPr>
          <a:lstStyle/>
          <a:p>
            <a:pPr algn="ctr">
              <a:lnSpc>
                <a:spcPct val="170000"/>
              </a:lnSpc>
              <a:buNone/>
            </a:pPr>
            <a:r>
              <a:rPr lang="en-GB" sz="9600" dirty="0">
                <a:latin typeface="Trebuchet MS" pitchFamily="34" charset="0"/>
              </a:rPr>
              <a:t>Welcome to </a:t>
            </a:r>
            <a:r>
              <a:rPr lang="en-GB" sz="9600" dirty="0" err="1">
                <a:latin typeface="Trebuchet MS" pitchFamily="34" charset="0"/>
              </a:rPr>
              <a:t>Hamsey</a:t>
            </a:r>
            <a:r>
              <a:rPr lang="en-GB" sz="9600" dirty="0">
                <a:latin typeface="Trebuchet MS" pitchFamily="34" charset="0"/>
              </a:rPr>
              <a:t> Community Primary School</a:t>
            </a:r>
          </a:p>
          <a:p>
            <a:pPr algn="ctr">
              <a:lnSpc>
                <a:spcPct val="170000"/>
              </a:lnSpc>
              <a:buNone/>
            </a:pPr>
            <a:r>
              <a:rPr lang="en-GB" sz="9600" dirty="0">
                <a:latin typeface="Trebuchet MS" pitchFamily="34" charset="0"/>
              </a:rPr>
              <a:t>We are a small rural primary school with a strong sense of community, where children develop a love of learning through our creative curriculum.</a:t>
            </a:r>
          </a:p>
          <a:p>
            <a:pPr algn="ctr">
              <a:buNone/>
            </a:pPr>
            <a:br>
              <a:rPr lang="en-GB" sz="9600" dirty="0">
                <a:latin typeface="Trebuchet MS" pitchFamily="34" charset="0"/>
              </a:rPr>
            </a:br>
            <a:endParaRPr lang="en-GB" dirty="0"/>
          </a:p>
        </p:txBody>
      </p:sp>
      <p:sp>
        <p:nvSpPr>
          <p:cNvPr id="10" name="Content Placeholder 2"/>
          <p:cNvSpPr txBox="1">
            <a:spLocks/>
          </p:cNvSpPr>
          <p:nvPr/>
        </p:nvSpPr>
        <p:spPr>
          <a:xfrm>
            <a:off x="457200" y="5057752"/>
            <a:ext cx="8229600" cy="1295408"/>
          </a:xfrm>
          <a:prstGeom prst="rect">
            <a:avLst/>
          </a:prstGeom>
          <a:ln w="76200">
            <a:solidFill>
              <a:schemeClr val="tx1"/>
            </a:solidFill>
          </a:ln>
        </p:spPr>
        <p:txBody>
          <a:bodyPr vert="horz" lIns="91440" tIns="45720" rIns="91440" bIns="45720" rtlCol="0">
            <a:normAutofit fontScale="85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GB" sz="3400" i="1" dirty="0">
              <a:latin typeface="Trebuchet MS"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3400" i="1" dirty="0">
                <a:latin typeface="Trebuchet MS" pitchFamily="34" charset="0"/>
              </a:rPr>
              <a:t>A kind creative community where learning is an adventure.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00034" y="1643050"/>
            <a:ext cx="8229600" cy="428628"/>
          </a:xfrm>
        </p:spPr>
        <p:txBody>
          <a:bodyPr>
            <a:noAutofit/>
          </a:bodyPr>
          <a:lstStyle/>
          <a:p>
            <a:r>
              <a:rPr lang="en-GB" sz="3200" dirty="0">
                <a:latin typeface="Trebuchet MS" pitchFamily="34" charset="0"/>
              </a:rPr>
              <a:t>Getting ‘School Ready’.</a:t>
            </a:r>
          </a:p>
        </p:txBody>
      </p:sp>
      <p:sp>
        <p:nvSpPr>
          <p:cNvPr id="3" name="Content Placeholder 2"/>
          <p:cNvSpPr>
            <a:spLocks noGrp="1"/>
          </p:cNvSpPr>
          <p:nvPr>
            <p:ph idx="1"/>
          </p:nvPr>
        </p:nvSpPr>
        <p:spPr>
          <a:xfrm>
            <a:off x="457200" y="2214554"/>
            <a:ext cx="8229600" cy="4429156"/>
          </a:xfrm>
        </p:spPr>
        <p:txBody>
          <a:bodyPr>
            <a:normAutofit fontScale="77500" lnSpcReduction="20000"/>
          </a:bodyPr>
          <a:lstStyle/>
          <a:p>
            <a:pPr algn="ctr">
              <a:lnSpc>
                <a:spcPct val="170000"/>
              </a:lnSpc>
              <a:buNone/>
            </a:pPr>
            <a:r>
              <a:rPr lang="en-GB" sz="2200" dirty="0">
                <a:latin typeface="Trebuchet MS" pitchFamily="34" charset="0"/>
              </a:rPr>
              <a:t>Many parents ask what they can do during the summer to support their child’s transition to school. Here are a few ideas for you to try...</a:t>
            </a:r>
          </a:p>
          <a:p>
            <a:pPr algn="ctr">
              <a:lnSpc>
                <a:spcPct val="170000"/>
              </a:lnSpc>
            </a:pPr>
            <a:r>
              <a:rPr lang="en-GB" sz="2000" dirty="0">
                <a:latin typeface="Trebuchet MS" pitchFamily="34" charset="0"/>
              </a:rPr>
              <a:t> School role play, including a new school uniform!  </a:t>
            </a:r>
          </a:p>
          <a:p>
            <a:pPr algn="ctr">
              <a:lnSpc>
                <a:spcPct val="170000"/>
              </a:lnSpc>
            </a:pPr>
            <a:r>
              <a:rPr lang="en-GB" sz="2000" dirty="0">
                <a:latin typeface="Trebuchet MS" pitchFamily="34" charset="0"/>
              </a:rPr>
              <a:t>Getting changed – time trials. </a:t>
            </a:r>
          </a:p>
          <a:p>
            <a:pPr algn="ctr">
              <a:lnSpc>
                <a:spcPct val="170000"/>
              </a:lnSpc>
            </a:pPr>
            <a:r>
              <a:rPr lang="en-GB" sz="2000" dirty="0">
                <a:latin typeface="Trebuchet MS" pitchFamily="34" charset="0"/>
              </a:rPr>
              <a:t>Independent toileting. </a:t>
            </a:r>
          </a:p>
          <a:p>
            <a:pPr algn="ctr">
              <a:lnSpc>
                <a:spcPct val="170000"/>
              </a:lnSpc>
            </a:pPr>
            <a:r>
              <a:rPr lang="en-GB" sz="2000" dirty="0">
                <a:latin typeface="Trebuchet MS" pitchFamily="34" charset="0"/>
              </a:rPr>
              <a:t>Mark-making. </a:t>
            </a:r>
          </a:p>
          <a:p>
            <a:pPr algn="ctr">
              <a:lnSpc>
                <a:spcPct val="170000"/>
              </a:lnSpc>
            </a:pPr>
            <a:r>
              <a:rPr lang="en-GB" sz="2000" dirty="0">
                <a:latin typeface="Trebuchet MS" pitchFamily="34" charset="0"/>
              </a:rPr>
              <a:t>Number and letter hunts. </a:t>
            </a:r>
          </a:p>
          <a:p>
            <a:pPr algn="ctr">
              <a:lnSpc>
                <a:spcPct val="170000"/>
              </a:lnSpc>
            </a:pPr>
            <a:r>
              <a:rPr lang="en-GB" sz="2000" dirty="0">
                <a:latin typeface="Trebuchet MS" pitchFamily="34" charset="0"/>
              </a:rPr>
              <a:t>Name recognition (and writing if you are feeling adventurous!) </a:t>
            </a:r>
          </a:p>
          <a:p>
            <a:pPr algn="ctr">
              <a:lnSpc>
                <a:spcPct val="170000"/>
              </a:lnSpc>
            </a:pPr>
            <a:r>
              <a:rPr lang="en-GB" sz="2000" dirty="0">
                <a:latin typeface="Trebuchet MS" pitchFamily="34" charset="0"/>
              </a:rPr>
              <a:t>Play dates – network with other new parents and children.</a:t>
            </a:r>
          </a:p>
          <a:p>
            <a:pPr algn="ctr">
              <a:lnSpc>
                <a:spcPct val="170000"/>
              </a:lnSpc>
            </a:pPr>
            <a:r>
              <a:rPr lang="en-GB" sz="2000" dirty="0">
                <a:latin typeface="Trebuchet MS" pitchFamily="34" charset="0"/>
              </a:rPr>
              <a:t>Naming uniform.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00034" y="1928802"/>
            <a:ext cx="8229600" cy="428628"/>
          </a:xfrm>
        </p:spPr>
        <p:txBody>
          <a:bodyPr>
            <a:noAutofit/>
          </a:bodyPr>
          <a:lstStyle/>
          <a:p>
            <a:r>
              <a:rPr lang="en-GB" sz="3200" dirty="0">
                <a:latin typeface="Trebuchet MS" pitchFamily="34" charset="0"/>
              </a:rPr>
              <a:t>A Day in the Life of Hedgehog Class...</a:t>
            </a:r>
          </a:p>
        </p:txBody>
      </p:sp>
      <p:sp>
        <p:nvSpPr>
          <p:cNvPr id="3" name="Content Placeholder 2"/>
          <p:cNvSpPr>
            <a:spLocks noGrp="1"/>
          </p:cNvSpPr>
          <p:nvPr>
            <p:ph idx="1"/>
          </p:nvPr>
        </p:nvSpPr>
        <p:spPr>
          <a:xfrm>
            <a:off x="457200" y="2571744"/>
            <a:ext cx="8229600" cy="4286256"/>
          </a:xfrm>
        </p:spPr>
        <p:txBody>
          <a:bodyPr>
            <a:normAutofit fontScale="47500" lnSpcReduction="20000"/>
          </a:bodyPr>
          <a:lstStyle/>
          <a:p>
            <a:pPr algn="ctr">
              <a:lnSpc>
                <a:spcPct val="170000"/>
              </a:lnSpc>
              <a:buNone/>
            </a:pPr>
            <a:r>
              <a:rPr lang="en-GB" dirty="0">
                <a:latin typeface="Trebuchet MS" pitchFamily="34" charset="0"/>
              </a:rPr>
              <a:t>    </a:t>
            </a:r>
            <a:r>
              <a:rPr lang="en-GB" b="1" dirty="0">
                <a:latin typeface="Trebuchet MS" pitchFamily="34" charset="0"/>
              </a:rPr>
              <a:t>8:45-9:00</a:t>
            </a:r>
            <a:r>
              <a:rPr lang="en-GB" dirty="0">
                <a:latin typeface="Trebuchet MS" pitchFamily="34" charset="0"/>
              </a:rPr>
              <a:t> Self-initiated play and register. </a:t>
            </a:r>
          </a:p>
          <a:p>
            <a:pPr algn="ctr">
              <a:lnSpc>
                <a:spcPct val="170000"/>
              </a:lnSpc>
              <a:buNone/>
            </a:pPr>
            <a:r>
              <a:rPr lang="en-GB" b="1" dirty="0">
                <a:latin typeface="Trebuchet MS" pitchFamily="34" charset="0"/>
              </a:rPr>
              <a:t>9:00-10:00</a:t>
            </a:r>
            <a:r>
              <a:rPr lang="en-GB" dirty="0">
                <a:latin typeface="Trebuchet MS" pitchFamily="34" charset="0"/>
              </a:rPr>
              <a:t> Phonics (learning our sounds) and self-initiated play. </a:t>
            </a:r>
          </a:p>
          <a:p>
            <a:pPr algn="ctr">
              <a:lnSpc>
                <a:spcPct val="170000"/>
              </a:lnSpc>
              <a:buNone/>
            </a:pPr>
            <a:r>
              <a:rPr lang="en-GB" b="1" dirty="0">
                <a:latin typeface="Trebuchet MS" pitchFamily="34" charset="0"/>
              </a:rPr>
              <a:t>10:00-10:20</a:t>
            </a:r>
            <a:r>
              <a:rPr lang="en-GB" dirty="0">
                <a:latin typeface="Trebuchet MS" pitchFamily="34" charset="0"/>
              </a:rPr>
              <a:t> Assembly time (when the younger children are ready). </a:t>
            </a:r>
          </a:p>
          <a:p>
            <a:pPr algn="ctr">
              <a:lnSpc>
                <a:spcPct val="170000"/>
              </a:lnSpc>
              <a:buNone/>
            </a:pPr>
            <a:r>
              <a:rPr lang="en-GB" b="1" dirty="0">
                <a:latin typeface="Trebuchet MS" pitchFamily="34" charset="0"/>
              </a:rPr>
              <a:t>10:20-10:35</a:t>
            </a:r>
            <a:r>
              <a:rPr lang="en-GB" dirty="0">
                <a:latin typeface="Trebuchet MS" pitchFamily="34" charset="0"/>
              </a:rPr>
              <a:t> Snack Time (including free fruit for Reception, Year One and Two). </a:t>
            </a:r>
          </a:p>
          <a:p>
            <a:pPr algn="ctr">
              <a:lnSpc>
                <a:spcPct val="170000"/>
              </a:lnSpc>
              <a:buNone/>
            </a:pPr>
            <a:r>
              <a:rPr lang="en-GB" b="1" dirty="0">
                <a:latin typeface="Trebuchet MS" pitchFamily="34" charset="0"/>
              </a:rPr>
              <a:t>10:35-12:00 </a:t>
            </a:r>
            <a:r>
              <a:rPr lang="en-GB" dirty="0">
                <a:latin typeface="Trebuchet MS" pitchFamily="34" charset="0"/>
              </a:rPr>
              <a:t>Story Time, Literacy/Maths activities and self-initiated play. </a:t>
            </a:r>
          </a:p>
          <a:p>
            <a:pPr algn="ctr">
              <a:lnSpc>
                <a:spcPct val="170000"/>
              </a:lnSpc>
              <a:buNone/>
            </a:pPr>
            <a:r>
              <a:rPr lang="en-GB" b="1" dirty="0">
                <a:latin typeface="Trebuchet MS" pitchFamily="34" charset="0"/>
              </a:rPr>
              <a:t>12:00-1:00</a:t>
            </a:r>
            <a:r>
              <a:rPr lang="en-GB" dirty="0">
                <a:latin typeface="Trebuchet MS" pitchFamily="34" charset="0"/>
              </a:rPr>
              <a:t> Lunch Time. </a:t>
            </a:r>
          </a:p>
          <a:p>
            <a:pPr algn="ctr">
              <a:lnSpc>
                <a:spcPct val="170000"/>
              </a:lnSpc>
              <a:buNone/>
            </a:pPr>
            <a:r>
              <a:rPr lang="en-GB" b="1" dirty="0">
                <a:latin typeface="Trebuchet MS" pitchFamily="34" charset="0"/>
              </a:rPr>
              <a:t>1:00-1:30</a:t>
            </a:r>
            <a:r>
              <a:rPr lang="en-GB" dirty="0">
                <a:latin typeface="Trebuchet MS" pitchFamily="34" charset="0"/>
              </a:rPr>
              <a:t> Register, </a:t>
            </a:r>
            <a:r>
              <a:rPr lang="en-GB">
                <a:latin typeface="Trebuchet MS" pitchFamily="34" charset="0"/>
              </a:rPr>
              <a:t>Story Time</a:t>
            </a:r>
            <a:r>
              <a:rPr lang="en-GB" dirty="0">
                <a:latin typeface="Trebuchet MS" pitchFamily="34" charset="0"/>
              </a:rPr>
              <a:t>, Daily Mile and Dough Disco to strengthen our hands for writing. </a:t>
            </a:r>
          </a:p>
          <a:p>
            <a:pPr algn="ctr">
              <a:lnSpc>
                <a:spcPct val="170000"/>
              </a:lnSpc>
              <a:buNone/>
            </a:pPr>
            <a:r>
              <a:rPr lang="en-GB" b="1" dirty="0">
                <a:latin typeface="Trebuchet MS" pitchFamily="34" charset="0"/>
              </a:rPr>
              <a:t>1:30- 3:00 </a:t>
            </a:r>
            <a:r>
              <a:rPr lang="en-GB" dirty="0">
                <a:latin typeface="Trebuchet MS" pitchFamily="34" charset="0"/>
              </a:rPr>
              <a:t>Art, Music, Circle Time, Forest School, PE, Understanding the World and self-initiated play.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00034" y="1643050"/>
            <a:ext cx="8229600" cy="428628"/>
          </a:xfrm>
        </p:spPr>
        <p:txBody>
          <a:bodyPr>
            <a:noAutofit/>
          </a:bodyPr>
          <a:lstStyle/>
          <a:p>
            <a:r>
              <a:rPr lang="en-GB" sz="3200" dirty="0">
                <a:latin typeface="Trebuchet MS" pitchFamily="34" charset="0"/>
              </a:rPr>
              <a:t>Tapestry.</a:t>
            </a:r>
          </a:p>
        </p:txBody>
      </p:sp>
      <p:sp>
        <p:nvSpPr>
          <p:cNvPr id="3" name="Content Placeholder 2"/>
          <p:cNvSpPr>
            <a:spLocks noGrp="1"/>
          </p:cNvSpPr>
          <p:nvPr>
            <p:ph idx="1"/>
          </p:nvPr>
        </p:nvSpPr>
        <p:spPr>
          <a:xfrm>
            <a:off x="457200" y="2214554"/>
            <a:ext cx="8229600" cy="4429156"/>
          </a:xfrm>
        </p:spPr>
        <p:txBody>
          <a:bodyPr>
            <a:noAutofit/>
          </a:bodyPr>
          <a:lstStyle/>
          <a:p>
            <a:pPr algn="ctr">
              <a:lnSpc>
                <a:spcPct val="170000"/>
              </a:lnSpc>
              <a:buNone/>
            </a:pPr>
            <a:r>
              <a:rPr lang="en-GB" sz="1800" dirty="0">
                <a:latin typeface="Trebuchet MS" pitchFamily="34" charset="0"/>
              </a:rPr>
              <a:t>At </a:t>
            </a:r>
            <a:r>
              <a:rPr lang="en-GB" sz="1800" dirty="0" err="1">
                <a:latin typeface="Trebuchet MS" pitchFamily="34" charset="0"/>
              </a:rPr>
              <a:t>Hamsey</a:t>
            </a:r>
            <a:r>
              <a:rPr lang="en-GB" sz="1800" dirty="0">
                <a:latin typeface="Trebuchet MS" pitchFamily="34" charset="0"/>
              </a:rPr>
              <a:t> School we use ‘Tapestry’, an online Learning Journal for your child. </a:t>
            </a:r>
          </a:p>
          <a:p>
            <a:pPr algn="ctr">
              <a:lnSpc>
                <a:spcPct val="170000"/>
              </a:lnSpc>
              <a:buNone/>
            </a:pPr>
            <a:endParaRPr lang="en-GB" sz="1800" dirty="0">
              <a:latin typeface="Trebuchet MS" pitchFamily="34" charset="0"/>
            </a:endParaRPr>
          </a:p>
          <a:p>
            <a:pPr algn="ctr">
              <a:lnSpc>
                <a:spcPct val="170000"/>
              </a:lnSpc>
              <a:buNone/>
            </a:pPr>
            <a:r>
              <a:rPr lang="en-GB" sz="1800" dirty="0">
                <a:latin typeface="Trebuchet MS" pitchFamily="34" charset="0"/>
              </a:rPr>
              <a:t>Here the Class Teachers will upload photos, videos and observations of what your child has been busy doing during the school day for you to peruse! </a:t>
            </a:r>
          </a:p>
          <a:p>
            <a:pPr algn="ctr">
              <a:lnSpc>
                <a:spcPct val="170000"/>
              </a:lnSpc>
              <a:buNone/>
            </a:pPr>
            <a:endParaRPr lang="en-GB" sz="1800" dirty="0">
              <a:latin typeface="Trebuchet MS" pitchFamily="34" charset="0"/>
            </a:endParaRPr>
          </a:p>
          <a:p>
            <a:pPr algn="ctr">
              <a:lnSpc>
                <a:spcPct val="170000"/>
              </a:lnSpc>
              <a:buNone/>
            </a:pPr>
            <a:r>
              <a:rPr lang="en-GB" sz="1800" dirty="0">
                <a:latin typeface="Trebuchet MS" pitchFamily="34" charset="0"/>
              </a:rPr>
              <a:t>You can also use Tapestry to send us photos and comments about any amazing learning your child has done at home or exciting things you have been up to as a family. </a:t>
            </a:r>
          </a:p>
        </p:txBody>
      </p:sp>
    </p:spTree>
    <p:extLst>
      <p:ext uri="{BB962C8B-B14F-4D97-AF65-F5344CB8AC3E}">
        <p14:creationId xmlns:p14="http://schemas.microsoft.com/office/powerpoint/2010/main" val="201006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457200" y="1590451"/>
            <a:ext cx="8229600" cy="428628"/>
          </a:xfrm>
        </p:spPr>
        <p:txBody>
          <a:bodyPr>
            <a:noAutofit/>
          </a:bodyPr>
          <a:lstStyle/>
          <a:p>
            <a:r>
              <a:rPr lang="en-GB" sz="3200" dirty="0">
                <a:latin typeface="Trebuchet MS" pitchFamily="34" charset="0"/>
              </a:rPr>
              <a:t>WOW Moments!</a:t>
            </a:r>
          </a:p>
        </p:txBody>
      </p:sp>
      <p:sp>
        <p:nvSpPr>
          <p:cNvPr id="3" name="Content Placeholder 2"/>
          <p:cNvSpPr>
            <a:spLocks noGrp="1"/>
          </p:cNvSpPr>
          <p:nvPr>
            <p:ph idx="1"/>
          </p:nvPr>
        </p:nvSpPr>
        <p:spPr>
          <a:xfrm>
            <a:off x="457200" y="2060848"/>
            <a:ext cx="8229600" cy="4608512"/>
          </a:xfrm>
        </p:spPr>
        <p:txBody>
          <a:bodyPr>
            <a:normAutofit fontScale="92500" lnSpcReduction="10000"/>
          </a:bodyPr>
          <a:lstStyle/>
          <a:p>
            <a:pPr algn="ctr">
              <a:lnSpc>
                <a:spcPct val="150000"/>
              </a:lnSpc>
              <a:buNone/>
            </a:pPr>
            <a:r>
              <a:rPr lang="en-GB" sz="2400" dirty="0">
                <a:latin typeface="Trebuchet MS" pitchFamily="34" charset="0"/>
              </a:rPr>
              <a:t>We love to hear what your child has been learning at home, and highly value parental observations. </a:t>
            </a:r>
          </a:p>
          <a:p>
            <a:pPr algn="ctr">
              <a:lnSpc>
                <a:spcPct val="150000"/>
              </a:lnSpc>
              <a:buNone/>
            </a:pPr>
            <a:endParaRPr lang="en-GB" sz="2400" dirty="0">
              <a:latin typeface="Trebuchet MS" pitchFamily="34" charset="0"/>
            </a:endParaRPr>
          </a:p>
          <a:p>
            <a:pPr algn="ctr">
              <a:lnSpc>
                <a:spcPct val="150000"/>
              </a:lnSpc>
              <a:buNone/>
            </a:pPr>
            <a:r>
              <a:rPr lang="en-GB" sz="2400" dirty="0">
                <a:latin typeface="Trebuchet MS" pitchFamily="34" charset="0"/>
              </a:rPr>
              <a:t>We shall frequently send home ‘WOW Moment’ cards for you to fill in regarding what your child has been doing at home. </a:t>
            </a:r>
          </a:p>
          <a:p>
            <a:pPr algn="ctr">
              <a:lnSpc>
                <a:spcPct val="150000"/>
              </a:lnSpc>
              <a:buNone/>
            </a:pPr>
            <a:endParaRPr lang="en-GB" sz="2400" dirty="0">
              <a:latin typeface="Trebuchet MS" pitchFamily="34" charset="0"/>
            </a:endParaRPr>
          </a:p>
          <a:p>
            <a:pPr algn="ctr">
              <a:lnSpc>
                <a:spcPct val="150000"/>
              </a:lnSpc>
              <a:buNone/>
            </a:pPr>
            <a:r>
              <a:rPr lang="en-GB" sz="2400" dirty="0">
                <a:latin typeface="Trebuchet MS" pitchFamily="34" charset="0"/>
              </a:rPr>
              <a:t>We share these WOWs at the beginning of the school day with the rest of the class and celebrate any fantastic moments your child has had at home.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457200" y="1606961"/>
            <a:ext cx="8229600" cy="428628"/>
          </a:xfrm>
        </p:spPr>
        <p:txBody>
          <a:bodyPr>
            <a:noAutofit/>
          </a:bodyPr>
          <a:lstStyle/>
          <a:p>
            <a:r>
              <a:rPr lang="en-GB" sz="3200" dirty="0">
                <a:latin typeface="Trebuchet MS" pitchFamily="34" charset="0"/>
              </a:rPr>
              <a:t>Buddies.</a:t>
            </a:r>
          </a:p>
        </p:txBody>
      </p:sp>
      <p:sp>
        <p:nvSpPr>
          <p:cNvPr id="3" name="Content Placeholder 2"/>
          <p:cNvSpPr>
            <a:spLocks noGrp="1"/>
          </p:cNvSpPr>
          <p:nvPr>
            <p:ph idx="1"/>
          </p:nvPr>
        </p:nvSpPr>
        <p:spPr>
          <a:xfrm>
            <a:off x="500034" y="2348880"/>
            <a:ext cx="8229600" cy="4009078"/>
          </a:xfrm>
        </p:spPr>
        <p:txBody>
          <a:bodyPr>
            <a:normAutofit lnSpcReduction="10000"/>
          </a:bodyPr>
          <a:lstStyle/>
          <a:p>
            <a:pPr algn="ctr">
              <a:lnSpc>
                <a:spcPct val="150000"/>
              </a:lnSpc>
              <a:buNone/>
            </a:pPr>
            <a:r>
              <a:rPr lang="en-GB" sz="2400" dirty="0">
                <a:latin typeface="Trebuchet MS" pitchFamily="34" charset="0"/>
              </a:rPr>
              <a:t>All our new children will be assigned a Year Six ‘buddy’ when they arrive at </a:t>
            </a:r>
            <a:r>
              <a:rPr lang="en-GB" sz="2400" dirty="0" err="1">
                <a:latin typeface="Trebuchet MS" pitchFamily="34" charset="0"/>
              </a:rPr>
              <a:t>Hamsey</a:t>
            </a:r>
            <a:r>
              <a:rPr lang="en-GB" sz="2400" dirty="0">
                <a:latin typeface="Trebuchet MS" pitchFamily="34" charset="0"/>
              </a:rPr>
              <a:t> School. These buddies will be responsible for helping the younger children at lunch times and on the playground. </a:t>
            </a:r>
          </a:p>
          <a:p>
            <a:pPr algn="ctr">
              <a:lnSpc>
                <a:spcPct val="150000"/>
              </a:lnSpc>
              <a:buNone/>
            </a:pPr>
            <a:endParaRPr lang="en-GB" sz="2400" dirty="0">
              <a:latin typeface="Trebuchet MS" pitchFamily="34" charset="0"/>
            </a:endParaRPr>
          </a:p>
          <a:p>
            <a:pPr algn="ctr">
              <a:lnSpc>
                <a:spcPct val="150000"/>
              </a:lnSpc>
              <a:buNone/>
            </a:pPr>
            <a:r>
              <a:rPr lang="en-GB" sz="2400" dirty="0">
                <a:latin typeface="Trebuchet MS" pitchFamily="34" charset="0"/>
              </a:rPr>
              <a:t>The children will also have frequent opportunities to play and read with their buddies throughout the school year.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00034" y="1928802"/>
            <a:ext cx="8229600" cy="428628"/>
          </a:xfrm>
        </p:spPr>
        <p:txBody>
          <a:bodyPr>
            <a:noAutofit/>
          </a:bodyPr>
          <a:lstStyle/>
          <a:p>
            <a:r>
              <a:rPr lang="en-GB" sz="3200" dirty="0">
                <a:latin typeface="Trebuchet MS" pitchFamily="34" charset="0"/>
              </a:rPr>
              <a:t>Lunch time arrangements. </a:t>
            </a:r>
          </a:p>
        </p:txBody>
      </p:sp>
      <p:sp>
        <p:nvSpPr>
          <p:cNvPr id="3" name="Content Placeholder 2"/>
          <p:cNvSpPr>
            <a:spLocks noGrp="1"/>
          </p:cNvSpPr>
          <p:nvPr>
            <p:ph idx="1"/>
          </p:nvPr>
        </p:nvSpPr>
        <p:spPr>
          <a:xfrm>
            <a:off x="500034" y="2500306"/>
            <a:ext cx="8229600" cy="3857652"/>
          </a:xfrm>
        </p:spPr>
        <p:txBody>
          <a:bodyPr>
            <a:normAutofit/>
          </a:bodyPr>
          <a:lstStyle/>
          <a:p>
            <a:pPr algn="ctr">
              <a:lnSpc>
                <a:spcPct val="150000"/>
              </a:lnSpc>
              <a:buNone/>
            </a:pPr>
            <a:r>
              <a:rPr lang="en-GB" sz="2400" dirty="0">
                <a:latin typeface="Trebuchet MS" pitchFamily="34" charset="0"/>
              </a:rPr>
              <a:t> </a:t>
            </a:r>
          </a:p>
        </p:txBody>
      </p:sp>
      <p:sp>
        <p:nvSpPr>
          <p:cNvPr id="7" name="Content Placeholder 2"/>
          <p:cNvSpPr txBox="1">
            <a:spLocks/>
          </p:cNvSpPr>
          <p:nvPr/>
        </p:nvSpPr>
        <p:spPr>
          <a:xfrm>
            <a:off x="652434" y="2652706"/>
            <a:ext cx="8229600" cy="3857652"/>
          </a:xfrm>
          <a:prstGeom prst="rect">
            <a:avLst/>
          </a:prstGeom>
        </p:spPr>
        <p:txBody>
          <a:bodyPr vert="horz" lIns="91440" tIns="45720" rIns="91440" bIns="45720" rtlCol="0">
            <a:normAutofit fontScale="70000" lnSpcReduction="20000"/>
          </a:bodyPr>
          <a:lstStyle/>
          <a:p>
            <a:pPr marL="342900" marR="0" lvl="0" indent="-34290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GB" sz="2400" b="0" i="0" u="none" strike="noStrike" kern="1200" cap="none" spc="0" normalizeH="0" baseline="0" noProof="0" dirty="0">
                <a:ln>
                  <a:noFill/>
                </a:ln>
                <a:solidFill>
                  <a:schemeClr val="tx1"/>
                </a:solidFill>
                <a:effectLst/>
                <a:uLnTx/>
                <a:uFillTx/>
                <a:latin typeface="Trebuchet MS" pitchFamily="34" charset="0"/>
                <a:ea typeface="+mn-ea"/>
                <a:cs typeface="+mn-cs"/>
              </a:rPr>
              <a:t>Reception, Year One and Year Two children</a:t>
            </a:r>
            <a:r>
              <a:rPr kumimoji="0" lang="en-GB" sz="2400" b="0" i="0" u="none" strike="noStrike" kern="1200" cap="none" spc="0" normalizeH="0" noProof="0" dirty="0">
                <a:ln>
                  <a:noFill/>
                </a:ln>
                <a:solidFill>
                  <a:schemeClr val="tx1"/>
                </a:solidFill>
                <a:effectLst/>
                <a:uLnTx/>
                <a:uFillTx/>
                <a:latin typeface="Trebuchet MS" pitchFamily="34" charset="0"/>
                <a:ea typeface="+mn-ea"/>
                <a:cs typeface="+mn-cs"/>
              </a:rPr>
              <a:t> have a ‘first sitting’ in the hall to eat their lunch from 12:00-12:30. The children can then head outside to the big playground to play. </a:t>
            </a:r>
          </a:p>
          <a:p>
            <a:pPr marL="342900" marR="0" lvl="0" indent="-34290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GB" sz="2400" b="0" i="0" u="none" strike="noStrike" kern="1200" cap="none" spc="0" normalizeH="0" noProof="0" dirty="0">
              <a:ln>
                <a:noFill/>
              </a:ln>
              <a:solidFill>
                <a:schemeClr val="tx1"/>
              </a:solidFill>
              <a:effectLst/>
              <a:uLnTx/>
              <a:uFillTx/>
              <a:latin typeface="Trebuchet MS" pitchFamily="34" charset="0"/>
              <a:ea typeface="+mn-ea"/>
              <a:cs typeface="+mn-cs"/>
            </a:endParaRPr>
          </a:p>
          <a:p>
            <a:pPr marL="342900" marR="0" lvl="0" indent="-342900" algn="ctr" defTabSz="914400" rtl="0" eaLnBrk="1" fontAlgn="auto" latinLnBrk="0" hangingPunct="1">
              <a:lnSpc>
                <a:spcPct val="150000"/>
              </a:lnSpc>
              <a:spcBef>
                <a:spcPct val="20000"/>
              </a:spcBef>
              <a:spcAft>
                <a:spcPts val="0"/>
              </a:spcAft>
              <a:buClrTx/>
              <a:buSzTx/>
              <a:buFont typeface="Arial" pitchFamily="34" charset="0"/>
              <a:buNone/>
              <a:tabLst/>
              <a:defRPr/>
            </a:pPr>
            <a:r>
              <a:rPr lang="en-GB" sz="2400" dirty="0">
                <a:latin typeface="Trebuchet MS" pitchFamily="34" charset="0"/>
              </a:rPr>
              <a:t>As well as equipment and playground markings to support the children’s play, some of our older children are designated ‘Play Leaders’ and help to organise games and activities for their peers. </a:t>
            </a:r>
          </a:p>
          <a:p>
            <a:pPr marL="342900" marR="0" lvl="0" indent="-34290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GB" sz="2400" b="0" i="0" u="none" strike="noStrike" kern="1200" cap="none" spc="0" normalizeH="0" noProof="0" dirty="0">
              <a:ln>
                <a:noFill/>
              </a:ln>
              <a:solidFill>
                <a:schemeClr val="tx1"/>
              </a:solidFill>
              <a:effectLst/>
              <a:uLnTx/>
              <a:uFillTx/>
              <a:latin typeface="Trebuchet MS" pitchFamily="34" charset="0"/>
              <a:ea typeface="+mn-ea"/>
              <a:cs typeface="+mn-cs"/>
            </a:endParaRPr>
          </a:p>
          <a:p>
            <a:pPr marL="342900" marR="0" lvl="0" indent="-342900" algn="ctr" defTabSz="914400" rtl="0" eaLnBrk="1" fontAlgn="auto" latinLnBrk="0" hangingPunct="1">
              <a:lnSpc>
                <a:spcPct val="150000"/>
              </a:lnSpc>
              <a:spcBef>
                <a:spcPct val="20000"/>
              </a:spcBef>
              <a:spcAft>
                <a:spcPts val="0"/>
              </a:spcAft>
              <a:buClrTx/>
              <a:buSzTx/>
              <a:buFont typeface="Arial" pitchFamily="34" charset="0"/>
              <a:buNone/>
              <a:tabLst/>
              <a:defRPr/>
            </a:pPr>
            <a:r>
              <a:rPr lang="en-GB" sz="2400" dirty="0">
                <a:latin typeface="Trebuchet MS" pitchFamily="34" charset="0"/>
              </a:rPr>
              <a:t>During the first few weeks of school, the new Reception children will have their Year 6 Buddy with them to help them settle into the lunchtime routines. </a:t>
            </a:r>
            <a:endParaRPr kumimoji="0" lang="en-GB" sz="2400" b="0" i="0" u="none" strike="noStrike" kern="1200" cap="none" spc="0" normalizeH="0" noProof="0" dirty="0">
              <a:ln>
                <a:noFill/>
              </a:ln>
              <a:solidFill>
                <a:schemeClr val="tx1"/>
              </a:solidFill>
              <a:effectLst/>
              <a:uLnTx/>
              <a:uFillTx/>
              <a:latin typeface="Trebuchet MS" pitchFamily="34" charset="0"/>
              <a:ea typeface="+mn-ea"/>
              <a:cs typeface="+mn-cs"/>
            </a:endParaRPr>
          </a:p>
          <a:p>
            <a:pPr marL="342900" marR="0" lvl="0" indent="-34290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GB" sz="2400" b="0" i="0" u="none" strike="noStrike" kern="1200" cap="none" spc="0" normalizeH="0" baseline="0" noProof="0" dirty="0">
              <a:ln>
                <a:noFill/>
              </a:ln>
              <a:solidFill>
                <a:schemeClr val="tx1"/>
              </a:solidFill>
              <a:effectLst/>
              <a:uLnTx/>
              <a:uFillTx/>
              <a:latin typeface="Trebuchet MS" pitchFamily="34" charset="0"/>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0" y="0"/>
            <a:ext cx="9144000" cy="6858000"/>
            <a:chOff x="0" y="0"/>
            <a:chExt cx="9144000" cy="6858000"/>
          </a:xfrm>
        </p:grpSpPr>
        <p:pic>
          <p:nvPicPr>
            <p:cNvPr id="2050" name="Picture 2"/>
            <p:cNvPicPr>
              <a:picLocks noChangeAspect="1" noChangeArrowheads="1"/>
            </p:cNvPicPr>
            <p:nvPr/>
          </p:nvPicPr>
          <p:blipFill>
            <a:blip r:embed="rId3"/>
            <a:srcRect l="9334" t="6836" r="9956" b="68750"/>
            <a:stretch>
              <a:fillRect/>
            </a:stretch>
          </p:blipFill>
          <p:spPr bwMode="auto">
            <a:xfrm>
              <a:off x="0" y="0"/>
              <a:ext cx="9144000" cy="1555102"/>
            </a:xfrm>
            <a:prstGeom prst="rect">
              <a:avLst/>
            </a:prstGeom>
            <a:noFill/>
            <a:ln w="9525">
              <a:noFill/>
              <a:miter lim="800000"/>
              <a:headEnd/>
              <a:tailEnd/>
            </a:ln>
            <a:effectLst/>
          </p:spPr>
        </p:pic>
        <p:sp>
          <p:nvSpPr>
            <p:cNvPr id="6" name="Rectangle 5"/>
            <p:cNvSpPr/>
            <p:nvPr/>
          </p:nvSpPr>
          <p:spPr>
            <a:xfrm>
              <a:off x="0" y="1571612"/>
              <a:ext cx="9144000" cy="5286388"/>
            </a:xfrm>
            <a:prstGeom prst="rect">
              <a:avLst/>
            </a:prstGeom>
            <a:solidFill>
              <a:srgbClr val="5FD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00034" y="1928802"/>
            <a:ext cx="8229600" cy="428628"/>
          </a:xfrm>
        </p:spPr>
        <p:txBody>
          <a:bodyPr>
            <a:noAutofit/>
          </a:bodyPr>
          <a:lstStyle/>
          <a:p>
            <a:r>
              <a:rPr lang="en-GB" sz="3200" dirty="0">
                <a:latin typeface="Trebuchet MS" pitchFamily="34" charset="0"/>
              </a:rPr>
              <a:t>Drop Off and Collection.</a:t>
            </a:r>
          </a:p>
        </p:txBody>
      </p:sp>
      <p:sp>
        <p:nvSpPr>
          <p:cNvPr id="3" name="Content Placeholder 2"/>
          <p:cNvSpPr>
            <a:spLocks noGrp="1"/>
          </p:cNvSpPr>
          <p:nvPr>
            <p:ph idx="1"/>
          </p:nvPr>
        </p:nvSpPr>
        <p:spPr>
          <a:xfrm>
            <a:off x="457200" y="2571744"/>
            <a:ext cx="8229600" cy="4071966"/>
          </a:xfrm>
        </p:spPr>
        <p:txBody>
          <a:bodyPr>
            <a:normAutofit fontScale="92500" lnSpcReduction="20000"/>
          </a:bodyPr>
          <a:lstStyle/>
          <a:p>
            <a:pPr algn="ctr">
              <a:lnSpc>
                <a:spcPct val="170000"/>
              </a:lnSpc>
              <a:buNone/>
            </a:pPr>
            <a:r>
              <a:rPr lang="en-GB" sz="2000" dirty="0">
                <a:latin typeface="Trebuchet MS" pitchFamily="34" charset="0"/>
              </a:rPr>
              <a:t>The front school gate is unlocked at 8:30am.  Children can socialise on the playground, or for younger children, in Hedgehogs outside area. If it is raining they go straight into their classrooms.  The Executive Head, Head of School, Senior Teacher or another member of staff is available at the gate to welcome children and talk to parents.  Parents can leave their children at the gate or are welcome to join them on the playground until registration time.  We encourage children to go independently into the classrooms and ask that, as a rule, parents do not go into the school building. </a:t>
            </a:r>
          </a:p>
          <a:p>
            <a:pPr algn="ctr">
              <a:lnSpc>
                <a:spcPct val="170000"/>
              </a:lnSpc>
              <a:buNone/>
            </a:pPr>
            <a:endParaRPr lang="en-GB" sz="2000" dirty="0">
              <a:latin typeface="Trebuchet MS"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3140</TotalTime>
  <Words>1046</Words>
  <Application>Microsoft Office PowerPoint</Application>
  <PresentationFormat>On-screen Show (4:3)</PresentationFormat>
  <Paragraphs>86</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Trebuchet MS</vt:lpstr>
      <vt:lpstr>Office Theme</vt:lpstr>
      <vt:lpstr>Hamsey Community Primary School</vt:lpstr>
      <vt:lpstr>Welcome</vt:lpstr>
      <vt:lpstr>Getting ‘School Ready’.</vt:lpstr>
      <vt:lpstr>A Day in the Life of Hedgehog Class...</vt:lpstr>
      <vt:lpstr>Tapestry.</vt:lpstr>
      <vt:lpstr>WOW Moments!</vt:lpstr>
      <vt:lpstr>Buddies.</vt:lpstr>
      <vt:lpstr>Lunch time arrangements. </vt:lpstr>
      <vt:lpstr>Drop Off and Collection.</vt:lpstr>
      <vt:lpstr>Drop Off and Collection.</vt:lpstr>
      <vt:lpstr>Parking.</vt:lpstr>
      <vt:lpstr>No nuts please!</vt:lpstr>
      <vt:lpstr>Getting in touch.</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Hamsey School Open Morning</dc:title>
  <dc:creator>Rose Watts</dc:creator>
  <cp:lastModifiedBy>Rose Baker</cp:lastModifiedBy>
  <cp:revision>89</cp:revision>
  <cp:lastPrinted>2019-06-11T08:41:17Z</cp:lastPrinted>
  <dcterms:created xsi:type="dcterms:W3CDTF">2015-10-29T09:38:42Z</dcterms:created>
  <dcterms:modified xsi:type="dcterms:W3CDTF">2022-05-11T15:05:59Z</dcterms:modified>
</cp:coreProperties>
</file>