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4" r:id="rId2"/>
    <p:sldId id="256" r:id="rId3"/>
    <p:sldId id="257" r:id="rId4"/>
    <p:sldId id="285" r:id="rId5"/>
    <p:sldId id="260" r:id="rId6"/>
    <p:sldId id="261" r:id="rId7"/>
    <p:sldId id="266" r:id="rId8"/>
    <p:sldId id="267" r:id="rId9"/>
    <p:sldId id="269" r:id="rId10"/>
    <p:sldId id="270" r:id="rId11"/>
    <p:sldId id="271" r:id="rId12"/>
    <p:sldId id="263" r:id="rId13"/>
    <p:sldId id="268" r:id="rId14"/>
    <p:sldId id="274"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C75221C-4687-4CB6-B589-52A17749CE8A}" type="datetimeFigureOut">
              <a:rPr lang="en-GB" smtClean="0"/>
              <a:t>08/02/2022</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CBF6473-7646-4CC7-95D8-179BB34C9D66}" type="slidenum">
              <a:rPr lang="en-GB" smtClean="0"/>
              <a:t>‹#›</a:t>
            </a:fld>
            <a:endParaRPr lang="en-GB"/>
          </a:p>
        </p:txBody>
      </p:sp>
    </p:spTree>
    <p:extLst>
      <p:ext uri="{BB962C8B-B14F-4D97-AF65-F5344CB8AC3E}">
        <p14:creationId xmlns:p14="http://schemas.microsoft.com/office/powerpoint/2010/main" val="3369260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BF6473-7646-4CC7-95D8-179BB34C9D66}" type="slidenum">
              <a:rPr lang="en-GB" smtClean="0"/>
              <a:t>1</a:t>
            </a:fld>
            <a:endParaRPr lang="en-GB"/>
          </a:p>
        </p:txBody>
      </p:sp>
    </p:spTree>
    <p:extLst>
      <p:ext uri="{BB962C8B-B14F-4D97-AF65-F5344CB8AC3E}">
        <p14:creationId xmlns:p14="http://schemas.microsoft.com/office/powerpoint/2010/main" val="172537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BF6473-7646-4CC7-95D8-179BB34C9D66}" type="slidenum">
              <a:rPr lang="en-GB" smtClean="0"/>
              <a:t>10</a:t>
            </a:fld>
            <a:endParaRPr lang="en-GB"/>
          </a:p>
        </p:txBody>
      </p:sp>
    </p:spTree>
    <p:extLst>
      <p:ext uri="{BB962C8B-B14F-4D97-AF65-F5344CB8AC3E}">
        <p14:creationId xmlns:p14="http://schemas.microsoft.com/office/powerpoint/2010/main" val="327847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BF6473-7646-4CC7-95D8-179BB34C9D66}" type="slidenum">
              <a:rPr lang="en-GB" smtClean="0"/>
              <a:t>11</a:t>
            </a:fld>
            <a:endParaRPr lang="en-GB"/>
          </a:p>
        </p:txBody>
      </p:sp>
    </p:spTree>
    <p:extLst>
      <p:ext uri="{BB962C8B-B14F-4D97-AF65-F5344CB8AC3E}">
        <p14:creationId xmlns:p14="http://schemas.microsoft.com/office/powerpoint/2010/main" val="2580395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BF6473-7646-4CC7-95D8-179BB34C9D66}" type="slidenum">
              <a:rPr lang="en-GB" smtClean="0"/>
              <a:t>12</a:t>
            </a:fld>
            <a:endParaRPr lang="en-GB"/>
          </a:p>
        </p:txBody>
      </p:sp>
    </p:spTree>
    <p:extLst>
      <p:ext uri="{BB962C8B-B14F-4D97-AF65-F5344CB8AC3E}">
        <p14:creationId xmlns:p14="http://schemas.microsoft.com/office/powerpoint/2010/main" val="1911571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BF6473-7646-4CC7-95D8-179BB34C9D66}" type="slidenum">
              <a:rPr lang="en-GB" smtClean="0"/>
              <a:t>13</a:t>
            </a:fld>
            <a:endParaRPr lang="en-GB"/>
          </a:p>
        </p:txBody>
      </p:sp>
    </p:spTree>
    <p:extLst>
      <p:ext uri="{BB962C8B-B14F-4D97-AF65-F5344CB8AC3E}">
        <p14:creationId xmlns:p14="http://schemas.microsoft.com/office/powerpoint/2010/main" val="620317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BF6473-7646-4CC7-95D8-179BB34C9D66}" type="slidenum">
              <a:rPr lang="en-GB" smtClean="0"/>
              <a:t>14</a:t>
            </a:fld>
            <a:endParaRPr lang="en-GB"/>
          </a:p>
        </p:txBody>
      </p:sp>
    </p:spTree>
    <p:extLst>
      <p:ext uri="{BB962C8B-B14F-4D97-AF65-F5344CB8AC3E}">
        <p14:creationId xmlns:p14="http://schemas.microsoft.com/office/powerpoint/2010/main" val="243500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BF6473-7646-4CC7-95D8-179BB34C9D66}" type="slidenum">
              <a:rPr lang="en-GB" smtClean="0"/>
              <a:t>2</a:t>
            </a:fld>
            <a:endParaRPr lang="en-GB"/>
          </a:p>
        </p:txBody>
      </p:sp>
    </p:spTree>
    <p:extLst>
      <p:ext uri="{BB962C8B-B14F-4D97-AF65-F5344CB8AC3E}">
        <p14:creationId xmlns:p14="http://schemas.microsoft.com/office/powerpoint/2010/main" val="3945092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BF6473-7646-4CC7-95D8-179BB34C9D66}" type="slidenum">
              <a:rPr lang="en-GB" smtClean="0"/>
              <a:t>3</a:t>
            </a:fld>
            <a:endParaRPr lang="en-GB"/>
          </a:p>
        </p:txBody>
      </p:sp>
    </p:spTree>
    <p:extLst>
      <p:ext uri="{BB962C8B-B14F-4D97-AF65-F5344CB8AC3E}">
        <p14:creationId xmlns:p14="http://schemas.microsoft.com/office/powerpoint/2010/main" val="21222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BF6473-7646-4CC7-95D8-179BB34C9D66}" type="slidenum">
              <a:rPr lang="en-GB" smtClean="0"/>
              <a:t>4</a:t>
            </a:fld>
            <a:endParaRPr lang="en-GB"/>
          </a:p>
        </p:txBody>
      </p:sp>
    </p:spTree>
    <p:extLst>
      <p:ext uri="{BB962C8B-B14F-4D97-AF65-F5344CB8AC3E}">
        <p14:creationId xmlns:p14="http://schemas.microsoft.com/office/powerpoint/2010/main" val="2074655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BF6473-7646-4CC7-95D8-179BB34C9D66}" type="slidenum">
              <a:rPr lang="en-GB" smtClean="0"/>
              <a:t>5</a:t>
            </a:fld>
            <a:endParaRPr lang="en-GB"/>
          </a:p>
        </p:txBody>
      </p:sp>
    </p:spTree>
    <p:extLst>
      <p:ext uri="{BB962C8B-B14F-4D97-AF65-F5344CB8AC3E}">
        <p14:creationId xmlns:p14="http://schemas.microsoft.com/office/powerpoint/2010/main" val="3674481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BF6473-7646-4CC7-95D8-179BB34C9D66}" type="slidenum">
              <a:rPr lang="en-GB" smtClean="0"/>
              <a:t>6</a:t>
            </a:fld>
            <a:endParaRPr lang="en-GB"/>
          </a:p>
        </p:txBody>
      </p:sp>
    </p:spTree>
    <p:extLst>
      <p:ext uri="{BB962C8B-B14F-4D97-AF65-F5344CB8AC3E}">
        <p14:creationId xmlns:p14="http://schemas.microsoft.com/office/powerpoint/2010/main" val="634651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BF6473-7646-4CC7-95D8-179BB34C9D66}" type="slidenum">
              <a:rPr lang="en-GB" smtClean="0"/>
              <a:t>7</a:t>
            </a:fld>
            <a:endParaRPr lang="en-GB"/>
          </a:p>
        </p:txBody>
      </p:sp>
    </p:spTree>
    <p:extLst>
      <p:ext uri="{BB962C8B-B14F-4D97-AF65-F5344CB8AC3E}">
        <p14:creationId xmlns:p14="http://schemas.microsoft.com/office/powerpoint/2010/main" val="36426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BF6473-7646-4CC7-95D8-179BB34C9D66}" type="slidenum">
              <a:rPr lang="en-GB" smtClean="0"/>
              <a:t>8</a:t>
            </a:fld>
            <a:endParaRPr lang="en-GB"/>
          </a:p>
        </p:txBody>
      </p:sp>
    </p:spTree>
    <p:extLst>
      <p:ext uri="{BB962C8B-B14F-4D97-AF65-F5344CB8AC3E}">
        <p14:creationId xmlns:p14="http://schemas.microsoft.com/office/powerpoint/2010/main" val="2584984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BF6473-7646-4CC7-95D8-179BB34C9D66}" type="slidenum">
              <a:rPr lang="en-GB" smtClean="0"/>
              <a:t>9</a:t>
            </a:fld>
            <a:endParaRPr lang="en-GB"/>
          </a:p>
        </p:txBody>
      </p:sp>
    </p:spTree>
    <p:extLst>
      <p:ext uri="{BB962C8B-B14F-4D97-AF65-F5344CB8AC3E}">
        <p14:creationId xmlns:p14="http://schemas.microsoft.com/office/powerpoint/2010/main" val="413894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88938D-A9B0-431D-A876-0E9DF0B25200}" type="datetimeFigureOut">
              <a:rPr lang="en-GB" smtClean="0"/>
              <a:t>08/02/2022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238186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88938D-A9B0-431D-A876-0E9DF0B25200}" type="datetimeFigureOut">
              <a:rPr lang="en-GB" smtClean="0"/>
              <a:t>08/02/2022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106580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88938D-A9B0-431D-A876-0E9DF0B25200}" type="datetimeFigureOut">
              <a:rPr lang="en-GB" smtClean="0"/>
              <a:t>08/02/2022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158741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88938D-A9B0-431D-A876-0E9DF0B25200}" type="datetimeFigureOut">
              <a:rPr lang="en-GB" smtClean="0"/>
              <a:t>08/02/2022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268964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88938D-A9B0-431D-A876-0E9DF0B25200}" type="datetimeFigureOut">
              <a:rPr lang="en-GB" smtClean="0"/>
              <a:t>08/02/2022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217561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688938D-A9B0-431D-A876-0E9DF0B25200}" type="datetimeFigureOut">
              <a:rPr lang="en-GB" smtClean="0"/>
              <a:t>08/02/2022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106141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688938D-A9B0-431D-A876-0E9DF0B25200}" type="datetimeFigureOut">
              <a:rPr lang="en-GB" smtClean="0"/>
              <a:t>08/02/2022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3285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88938D-A9B0-431D-A876-0E9DF0B25200}" type="datetimeFigureOut">
              <a:rPr lang="en-GB" smtClean="0"/>
              <a:t>08/02/2022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1122673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8938D-A9B0-431D-A876-0E9DF0B25200}" type="datetimeFigureOut">
              <a:rPr lang="en-GB" smtClean="0"/>
              <a:t>08/02/2022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114295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88938D-A9B0-431D-A876-0E9DF0B25200}" type="datetimeFigureOut">
              <a:rPr lang="en-GB" smtClean="0"/>
              <a:t>08/02/2022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164158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88938D-A9B0-431D-A876-0E9DF0B25200}" type="datetimeFigureOut">
              <a:rPr lang="en-GB" smtClean="0"/>
              <a:t>08/02/2022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E4259C-158E-4F8F-BCA0-EFC510642A72}" type="slidenum">
              <a:rPr lang="en-GB" smtClean="0"/>
              <a:t>‹#›</a:t>
            </a:fld>
            <a:endParaRPr lang="en-GB"/>
          </a:p>
        </p:txBody>
      </p:sp>
    </p:spTree>
    <p:extLst>
      <p:ext uri="{BB962C8B-B14F-4D97-AF65-F5344CB8AC3E}">
        <p14:creationId xmlns:p14="http://schemas.microsoft.com/office/powerpoint/2010/main" val="125662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8938D-A9B0-431D-A876-0E9DF0B25200}" type="datetimeFigureOut">
              <a:rPr lang="en-GB" smtClean="0"/>
              <a:t>08/02/2022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4259C-158E-4F8F-BCA0-EFC510642A72}" type="slidenum">
              <a:rPr lang="en-GB" smtClean="0"/>
              <a:t>‹#›</a:t>
            </a:fld>
            <a:endParaRPr lang="en-GB"/>
          </a:p>
        </p:txBody>
      </p:sp>
    </p:spTree>
    <p:extLst>
      <p:ext uri="{BB962C8B-B14F-4D97-AF65-F5344CB8AC3E}">
        <p14:creationId xmlns:p14="http://schemas.microsoft.com/office/powerpoint/2010/main" val="2550648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tmp"/><Relationship Id="rId5" Type="http://schemas.openxmlformats.org/officeDocument/2006/relationships/image" Target="../media/image4.tmp"/><Relationship Id="rId4" Type="http://schemas.openxmlformats.org/officeDocument/2006/relationships/image" Target="../media/image3.tmp"/></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tmp"/><Relationship Id="rId5" Type="http://schemas.openxmlformats.org/officeDocument/2006/relationships/image" Target="../media/image8.tmp"/><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D2B266D-3625-4584-A5C3-7D3F672CF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A5D2A5D1-BA0D-47D3-B051-DA7743C46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xmlns="" id="{FFCDA8AF-5EC5-4051-A4B2-1795A66873FA}"/>
              </a:ext>
            </a:extLst>
          </p:cNvPr>
          <p:cNvPicPr>
            <a:picLocks noChangeAspect="1"/>
          </p:cNvPicPr>
          <p:nvPr/>
        </p:nvPicPr>
        <p:blipFill>
          <a:blip r:embed="rId3"/>
          <a:stretch>
            <a:fillRect/>
          </a:stretch>
        </p:blipFill>
        <p:spPr>
          <a:xfrm>
            <a:off x="171450" y="1732336"/>
            <a:ext cx="8743950" cy="1945528"/>
          </a:xfrm>
          <a:prstGeom prst="rect">
            <a:avLst/>
          </a:prstGeom>
        </p:spPr>
      </p:pic>
    </p:spTree>
    <p:extLst>
      <p:ext uri="{BB962C8B-B14F-4D97-AF65-F5344CB8AC3E}">
        <p14:creationId xmlns:p14="http://schemas.microsoft.com/office/powerpoint/2010/main" val="1723705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548680"/>
            <a:ext cx="6048672" cy="369332"/>
          </a:xfrm>
          <a:prstGeom prst="rect">
            <a:avLst/>
          </a:prstGeom>
          <a:noFill/>
        </p:spPr>
        <p:txBody>
          <a:bodyPr wrap="square" rtlCol="0">
            <a:spAutoFit/>
          </a:bodyPr>
          <a:lstStyle/>
          <a:p>
            <a:r>
              <a:rPr lang="en-GB" dirty="0"/>
              <a:t>Example of Year One Fluency relating to addition</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52" y="985439"/>
            <a:ext cx="4413252" cy="2664296"/>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955382"/>
            <a:ext cx="4975969" cy="4646612"/>
          </a:xfrm>
          <a:prstGeom prst="rect">
            <a:avLst/>
          </a:prstGeom>
        </p:spPr>
      </p:pic>
      <p:cxnSp>
        <p:nvCxnSpPr>
          <p:cNvPr id="7" name="Straight Arrow Connector 6"/>
          <p:cNvCxnSpPr/>
          <p:nvPr/>
        </p:nvCxnSpPr>
        <p:spPr>
          <a:xfrm flipV="1">
            <a:off x="2423478" y="3861048"/>
            <a:ext cx="220662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5246" y="4869160"/>
            <a:ext cx="4176464" cy="1754326"/>
          </a:xfrm>
          <a:prstGeom prst="rect">
            <a:avLst/>
          </a:prstGeom>
          <a:noFill/>
        </p:spPr>
        <p:txBody>
          <a:bodyPr wrap="square" rtlCol="0">
            <a:spAutoFit/>
          </a:bodyPr>
          <a:lstStyle/>
          <a:p>
            <a:r>
              <a:rPr lang="en-GB" dirty="0"/>
              <a:t>Example of a stem sentence. We also encourage children to think about generalisations that will support their maths. E.g. always start from the right hand column when you are doing column addition to prepare for exchanging.</a:t>
            </a:r>
          </a:p>
        </p:txBody>
      </p:sp>
    </p:spTree>
    <p:extLst>
      <p:ext uri="{BB962C8B-B14F-4D97-AF65-F5344CB8AC3E}">
        <p14:creationId xmlns:p14="http://schemas.microsoft.com/office/powerpoint/2010/main" val="138054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6906711-0AFB-47DD-A4B6-4E94B38B8C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AA91F649-894C-41F6-A21D-3D1AC558E9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479160" y="390525"/>
            <a:ext cx="8182230" cy="151030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kern="1200">
                <a:solidFill>
                  <a:srgbClr val="FFFFFF"/>
                </a:solidFill>
                <a:latin typeface="+mj-lt"/>
                <a:ea typeface="+mj-ea"/>
                <a:cs typeface="+mj-cs"/>
              </a:rPr>
              <a:t>Examples of reasoning and problem solving for Year One , related to addition.</a:t>
            </a:r>
          </a:p>
        </p:txBody>
      </p:sp>
      <p:sp>
        <p:nvSpPr>
          <p:cNvPr id="12" name="sketch line">
            <a:extLst>
              <a:ext uri="{FF2B5EF4-FFF2-40B4-BE49-F238E27FC236}">
                <a16:creationId xmlns:a16="http://schemas.microsoft.com/office/drawing/2014/main" xmlns="" id="{56037404-66BD-46B5-9323-1B53131967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980654" y="1753266"/>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82" y="3305670"/>
            <a:ext cx="7588949" cy="2542297"/>
          </a:xfrm>
          <a:prstGeom prst="rect">
            <a:avLst/>
          </a:prstGeom>
        </p:spPr>
      </p:pic>
    </p:spTree>
    <p:extLst>
      <p:ext uri="{BB962C8B-B14F-4D97-AF65-F5344CB8AC3E}">
        <p14:creationId xmlns:p14="http://schemas.microsoft.com/office/powerpoint/2010/main" val="220056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48680"/>
            <a:ext cx="7920880" cy="3385542"/>
          </a:xfrm>
          <a:prstGeom prst="rect">
            <a:avLst/>
          </a:prstGeom>
        </p:spPr>
        <p:txBody>
          <a:bodyPr wrap="square">
            <a:spAutoFit/>
          </a:bodyPr>
          <a:lstStyle/>
          <a:p>
            <a:r>
              <a:rPr lang="en-US"/>
              <a:t> </a:t>
            </a:r>
          </a:p>
          <a:p>
            <a:pPr algn="ctr"/>
            <a:r>
              <a:rPr lang="en-US" sz="2800"/>
              <a:t>Growth Mindset</a:t>
            </a:r>
          </a:p>
          <a:p>
            <a:pPr algn="ctr"/>
            <a:endParaRPr lang="en-US" sz="2800"/>
          </a:p>
          <a:p>
            <a:r>
              <a:rPr lang="en-US" sz="2800"/>
              <a:t>Success in mathematics for every child is possible </a:t>
            </a:r>
          </a:p>
          <a:p>
            <a:r>
              <a:rPr lang="en-US" sz="2800"/>
              <a:t> </a:t>
            </a:r>
          </a:p>
          <a:p>
            <a:r>
              <a:rPr lang="en-US" sz="2800"/>
              <a:t>• Mathematical ability is not innate, and is increased through effort.</a:t>
            </a:r>
          </a:p>
          <a:p>
            <a:r>
              <a:rPr lang="en-US" sz="2800"/>
              <a:t> </a:t>
            </a:r>
            <a:endParaRPr lang="en-GB" sz="28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3068960"/>
            <a:ext cx="5256584" cy="3045040"/>
          </a:xfrm>
          <a:prstGeom prst="rect">
            <a:avLst/>
          </a:prstGeom>
        </p:spPr>
      </p:pic>
    </p:spTree>
    <p:extLst>
      <p:ext uri="{BB962C8B-B14F-4D97-AF65-F5344CB8AC3E}">
        <p14:creationId xmlns:p14="http://schemas.microsoft.com/office/powerpoint/2010/main" val="160477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28650" y="1929384"/>
            <a:ext cx="7886700" cy="4251960"/>
          </a:xfrm>
          <a:prstGeom prst="rect">
            <a:avLst/>
          </a:prstGeom>
        </p:spPr>
        <p:txBody>
          <a:bodyPr vert="horz" lIns="91440" tIns="45720" rIns="91440" bIns="45720" rtlCol="0">
            <a:normAutofit/>
          </a:bodyPr>
          <a:lstStyle/>
          <a:p>
            <a:pPr>
              <a:lnSpc>
                <a:spcPct val="90000"/>
              </a:lnSpc>
              <a:spcAft>
                <a:spcPts val="600"/>
              </a:spcAft>
            </a:pPr>
            <a:r>
              <a:rPr lang="en-US" sz="1900" b="1" dirty="0"/>
              <a:t>How can I become involved? </a:t>
            </a:r>
          </a:p>
          <a:p>
            <a:pPr>
              <a:lnSpc>
                <a:spcPct val="90000"/>
              </a:lnSpc>
              <a:spcAft>
                <a:spcPts val="600"/>
              </a:spcAft>
            </a:pPr>
            <a:r>
              <a:rPr lang="en-US" sz="1900" dirty="0"/>
              <a:t>• Talk to your child about their learning, what have they learned in their </a:t>
            </a:r>
            <a:r>
              <a:rPr lang="en-US" sz="1900" dirty="0" err="1"/>
              <a:t>maths</a:t>
            </a:r>
            <a:r>
              <a:rPr lang="en-US" sz="1900" dirty="0"/>
              <a:t> lessons? Can they show you? </a:t>
            </a:r>
          </a:p>
          <a:p>
            <a:pPr>
              <a:lnSpc>
                <a:spcPct val="90000"/>
              </a:lnSpc>
              <a:spcAft>
                <a:spcPts val="600"/>
              </a:spcAft>
            </a:pPr>
            <a:r>
              <a:rPr lang="en-US" sz="1900" dirty="0"/>
              <a:t>• Discuss numbers all around you: door numbers, bus numbers etc.   </a:t>
            </a:r>
          </a:p>
          <a:p>
            <a:pPr>
              <a:lnSpc>
                <a:spcPct val="90000"/>
              </a:lnSpc>
              <a:spcAft>
                <a:spcPts val="600"/>
              </a:spcAft>
            </a:pPr>
            <a:r>
              <a:rPr lang="en-US" sz="1900" dirty="0"/>
              <a:t>• Cooking and shopping with your child, getting them to weigh ingredients, using language such as “more” and “less/fewer”. </a:t>
            </a:r>
          </a:p>
          <a:p>
            <a:pPr indent="-228600">
              <a:lnSpc>
                <a:spcPct val="90000"/>
              </a:lnSpc>
              <a:spcAft>
                <a:spcPts val="600"/>
              </a:spcAft>
              <a:buFont typeface="Arial" panose="020B0604020202020204" pitchFamily="34" charset="0"/>
              <a:buChar char="•"/>
            </a:pPr>
            <a:r>
              <a:rPr lang="en-US" sz="1900" dirty="0"/>
              <a:t>Model having a growth mindset – please don’t tell them you ‘can’t/could never do </a:t>
            </a:r>
            <a:r>
              <a:rPr lang="en-US" sz="1900" dirty="0" err="1"/>
              <a:t>maths</a:t>
            </a:r>
            <a:r>
              <a:rPr lang="en-US" sz="1900" dirty="0"/>
              <a:t> at school’.</a:t>
            </a:r>
          </a:p>
          <a:p>
            <a:pPr indent="-228600">
              <a:lnSpc>
                <a:spcPct val="90000"/>
              </a:lnSpc>
              <a:spcAft>
                <a:spcPts val="600"/>
              </a:spcAft>
              <a:buFont typeface="Arial" panose="020B0604020202020204" pitchFamily="34" charset="0"/>
              <a:buChar char="•"/>
            </a:pPr>
            <a:r>
              <a:rPr lang="en-US" sz="1900" dirty="0"/>
              <a:t>Please help your children to learn their number bonds and times tables so that they can quickly recall them. This can be through the use of NUMBOTS, TTRS and/or non screen-based activities.</a:t>
            </a:r>
          </a:p>
        </p:txBody>
      </p:sp>
    </p:spTree>
    <p:extLst>
      <p:ext uri="{BB962C8B-B14F-4D97-AF65-F5344CB8AC3E}">
        <p14:creationId xmlns:p14="http://schemas.microsoft.com/office/powerpoint/2010/main" val="828611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GB" sz="4700"/>
              <a:t>Finally…</a:t>
            </a:r>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a:normAutofit/>
          </a:bodyPr>
          <a:lstStyle/>
          <a:p>
            <a:r>
              <a:rPr lang="en-GB" sz="1900"/>
              <a:t>We would absolutely love you to come in and talk to the children about how you use maths in your day-to-day life and jobs.</a:t>
            </a:r>
          </a:p>
          <a:p>
            <a:r>
              <a:rPr lang="en-GB" sz="1900"/>
              <a:t>If you would like to volunteer to be involved please let us know!</a:t>
            </a:r>
          </a:p>
          <a:p>
            <a:r>
              <a:rPr lang="en-GB" sz="1900"/>
              <a:t>Please help yourself to the handouts and if you have any questions please do feel free to speak to your child’s class teacher or me!</a:t>
            </a:r>
          </a:p>
          <a:p>
            <a:r>
              <a:rPr lang="en-GB" sz="1900"/>
              <a:t>Thank you for coming!</a:t>
            </a:r>
          </a:p>
        </p:txBody>
      </p:sp>
    </p:spTree>
    <p:extLst>
      <p:ext uri="{BB962C8B-B14F-4D97-AF65-F5344CB8AC3E}">
        <p14:creationId xmlns:p14="http://schemas.microsoft.com/office/powerpoint/2010/main" val="64289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D8E54F9-849C-4865-8C5E-FD967B81D7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391AE6B3-1D2D-4C67-A4DB-888635B527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143000" y="929452"/>
            <a:ext cx="6858000" cy="2526738"/>
          </a:xfrm>
        </p:spPr>
        <p:txBody>
          <a:bodyPr>
            <a:normAutofit/>
          </a:bodyPr>
          <a:lstStyle/>
          <a:p>
            <a:r>
              <a:rPr lang="en-GB" sz="5700" dirty="0">
                <a:solidFill>
                  <a:srgbClr val="FFFFFF"/>
                </a:solidFill>
              </a:rPr>
              <a:t>Maths Mastery Update</a:t>
            </a:r>
          </a:p>
        </p:txBody>
      </p:sp>
      <p:sp>
        <p:nvSpPr>
          <p:cNvPr id="3" name="Subtitle 2"/>
          <p:cNvSpPr>
            <a:spLocks noGrp="1"/>
          </p:cNvSpPr>
          <p:nvPr>
            <p:ph type="subTitle" idx="1"/>
          </p:nvPr>
        </p:nvSpPr>
        <p:spPr>
          <a:xfrm>
            <a:off x="1143000" y="3695230"/>
            <a:ext cx="6858000" cy="1626541"/>
          </a:xfrm>
        </p:spPr>
        <p:txBody>
          <a:bodyPr>
            <a:normAutofit/>
          </a:bodyPr>
          <a:lstStyle/>
          <a:p>
            <a:r>
              <a:rPr lang="en-GB" dirty="0">
                <a:solidFill>
                  <a:srgbClr val="FFFFFF"/>
                </a:solidFill>
              </a:rPr>
              <a:t>Wednesday 10</a:t>
            </a:r>
            <a:r>
              <a:rPr lang="en-GB" baseline="30000" dirty="0">
                <a:solidFill>
                  <a:srgbClr val="FFFFFF"/>
                </a:solidFill>
              </a:rPr>
              <a:t>th</a:t>
            </a:r>
            <a:r>
              <a:rPr lang="en-GB" dirty="0">
                <a:solidFill>
                  <a:srgbClr val="FFFFFF"/>
                </a:solidFill>
              </a:rPr>
              <a:t> November 2021</a:t>
            </a:r>
          </a:p>
        </p:txBody>
      </p:sp>
      <p:sp>
        <p:nvSpPr>
          <p:cNvPr id="12" name="sketch line">
            <a:extLst>
              <a:ext uri="{FF2B5EF4-FFF2-40B4-BE49-F238E27FC236}">
                <a16:creationId xmlns:a16="http://schemas.microsoft.com/office/drawing/2014/main" xmlns="" id="{6D080EC2-42B5-4E04-BBF7-F0BC5CB7C9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980654" y="3566566"/>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xmln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56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GB">
                <a:solidFill>
                  <a:srgbClr val="FFFFFF"/>
                </a:solidFill>
              </a:rPr>
              <a:t>Today’s Aims</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a:solidFill>
            <a:schemeClr val="accent6">
              <a:lumMod val="20000"/>
              <a:lumOff val="80000"/>
            </a:schemeClr>
          </a:solidFill>
        </p:spPr>
        <p:txBody>
          <a:bodyPr anchor="ctr">
            <a:normAutofit/>
          </a:bodyPr>
          <a:lstStyle/>
          <a:p>
            <a:pPr marL="0" indent="0">
              <a:buNone/>
            </a:pPr>
            <a:r>
              <a:rPr lang="en-US" dirty="0"/>
              <a:t>• Understand what the ‘</a:t>
            </a:r>
            <a:r>
              <a:rPr lang="en-US" dirty="0" err="1"/>
              <a:t>Maths</a:t>
            </a:r>
            <a:r>
              <a:rPr lang="en-US" dirty="0"/>
              <a:t> Mastery’ approach is.</a:t>
            </a:r>
          </a:p>
          <a:p>
            <a:pPr marL="0" indent="0">
              <a:buNone/>
            </a:pPr>
            <a:endParaRPr lang="en-US" dirty="0"/>
          </a:p>
          <a:p>
            <a:pPr marL="0" indent="0">
              <a:buNone/>
            </a:pPr>
            <a:r>
              <a:rPr lang="en-US" dirty="0"/>
              <a:t>• How we use the Mastery approach to guide our teaching of </a:t>
            </a:r>
            <a:r>
              <a:rPr lang="en-US" dirty="0" err="1"/>
              <a:t>Maths</a:t>
            </a:r>
            <a:r>
              <a:rPr lang="en-US" dirty="0"/>
              <a:t> at Hamsey.</a:t>
            </a:r>
            <a:endParaRPr lang="en-GB" dirty="0"/>
          </a:p>
        </p:txBody>
      </p:sp>
    </p:spTree>
    <p:extLst>
      <p:ext uri="{BB962C8B-B14F-4D97-AF65-F5344CB8AC3E}">
        <p14:creationId xmlns:p14="http://schemas.microsoft.com/office/powerpoint/2010/main" val="223508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C05CBC3C-2E5A-4839-8B9B-2E5A6ADF0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xmlns="" id="{827FF362-FC97-4BF5-949B-D4ADFA26E4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888549">
            <a:off x="-794604" y="-1108988"/>
            <a:ext cx="5384871"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E59AEBE9-DA2D-4B4A-B050-0CBE6D3ED7B5}"/>
              </a:ext>
            </a:extLst>
          </p:cNvPr>
          <p:cNvSpPr>
            <a:spLocks noGrp="1"/>
          </p:cNvSpPr>
          <p:nvPr>
            <p:ph type="title"/>
          </p:nvPr>
        </p:nvSpPr>
        <p:spPr>
          <a:xfrm>
            <a:off x="630934" y="673770"/>
            <a:ext cx="2733367" cy="2414488"/>
          </a:xfrm>
        </p:spPr>
        <p:txBody>
          <a:bodyPr anchor="t">
            <a:normAutofit/>
          </a:bodyPr>
          <a:lstStyle/>
          <a:p>
            <a:r>
              <a:rPr lang="en-GB" sz="4700">
                <a:solidFill>
                  <a:srgbClr val="FFFFFF"/>
                </a:solidFill>
              </a:rPr>
              <a:t>What is mastery?</a:t>
            </a:r>
          </a:p>
        </p:txBody>
      </p:sp>
      <p:sp>
        <p:nvSpPr>
          <p:cNvPr id="3" name="Content Placeholder 2">
            <a:extLst>
              <a:ext uri="{FF2B5EF4-FFF2-40B4-BE49-F238E27FC236}">
                <a16:creationId xmlns:a16="http://schemas.microsoft.com/office/drawing/2014/main" xmlns="" id="{6948474C-4F4F-4CEC-9396-3E1B7BBA85B6}"/>
              </a:ext>
            </a:extLst>
          </p:cNvPr>
          <p:cNvSpPr>
            <a:spLocks noGrp="1"/>
          </p:cNvSpPr>
          <p:nvPr>
            <p:ph idx="1"/>
          </p:nvPr>
        </p:nvSpPr>
        <p:spPr>
          <a:xfrm>
            <a:off x="4571999" y="882315"/>
            <a:ext cx="3941065" cy="5294647"/>
          </a:xfrm>
        </p:spPr>
        <p:txBody>
          <a:bodyPr>
            <a:normAutofit/>
          </a:bodyPr>
          <a:lstStyle/>
          <a:p>
            <a:pPr>
              <a:lnSpc>
                <a:spcPct val="90000"/>
              </a:lnSpc>
            </a:pPr>
            <a:r>
              <a:rPr lang="en-GB" sz="1900" b="1" dirty="0"/>
              <a:t>Mastering maths means pupils acquire a deep, long-term, secure and adaptable understanding of the subject.</a:t>
            </a:r>
          </a:p>
          <a:p>
            <a:pPr>
              <a:lnSpc>
                <a:spcPct val="90000"/>
              </a:lnSpc>
            </a:pPr>
            <a:r>
              <a:rPr lang="en-GB" sz="1900" i="1" dirty="0"/>
              <a:t>Teaching maths for mastery involves employing approaches that help pupils to develop a deep and secure knowledge and understanding of mathematics at each stage of their learning, so that by the end of every school year or Key Stage, pupils will have acquired mastery of the mathematical facts and concepts they’ve been exposed to, equipping them to move on confidently and securely to more advanced material.</a:t>
            </a:r>
            <a:r>
              <a:rPr lang="en-GB" sz="1900" dirty="0"/>
              <a:t> Charlie </a:t>
            </a:r>
            <a:r>
              <a:rPr lang="en-GB" sz="1900" dirty="0" err="1"/>
              <a:t>Stripp</a:t>
            </a:r>
            <a:r>
              <a:rPr lang="en-GB" sz="1900" dirty="0"/>
              <a:t>, Director NCETM, 2016</a:t>
            </a:r>
          </a:p>
        </p:txBody>
      </p:sp>
    </p:spTree>
    <p:extLst>
      <p:ext uri="{BB962C8B-B14F-4D97-AF65-F5344CB8AC3E}">
        <p14:creationId xmlns:p14="http://schemas.microsoft.com/office/powerpoint/2010/main" val="3194049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A0FD1A8D-9883-4F29-9F47-188D4563C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BF28A56E-4878-4600-B943-6EE54E2E6A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8208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14350" y="401216"/>
            <a:ext cx="4774924" cy="6055568"/>
          </a:xfrm>
          <a:prstGeom prst="rect">
            <a:avLst/>
          </a:prstGeom>
        </p:spPr>
        <p:txBody>
          <a:bodyPr vert="horz" lIns="91440" tIns="45720" rIns="91440" bIns="45720" rtlCol="0" anchor="t">
            <a:normAutofit fontScale="70000" lnSpcReduction="20000"/>
          </a:bodyPr>
          <a:lstStyle/>
          <a:p>
            <a:pPr>
              <a:lnSpc>
                <a:spcPct val="90000"/>
              </a:lnSpc>
              <a:spcAft>
                <a:spcPts val="600"/>
              </a:spcAft>
            </a:pPr>
            <a:r>
              <a:rPr lang="en-US" sz="2400" b="1" u="sng" dirty="0">
                <a:solidFill>
                  <a:srgbClr val="595959"/>
                </a:solidFill>
              </a:rPr>
              <a:t>What does a </a:t>
            </a:r>
            <a:r>
              <a:rPr lang="en-US" sz="2400" b="1" u="sng" dirty="0" err="1">
                <a:solidFill>
                  <a:srgbClr val="595959"/>
                </a:solidFill>
              </a:rPr>
              <a:t>Maths</a:t>
            </a:r>
            <a:r>
              <a:rPr lang="en-US" sz="2400" b="1" u="sng" dirty="0">
                <a:solidFill>
                  <a:srgbClr val="595959"/>
                </a:solidFill>
              </a:rPr>
              <a:t> Mastery lesson look like?</a:t>
            </a:r>
          </a:p>
          <a:p>
            <a:pPr indent="-228600">
              <a:lnSpc>
                <a:spcPct val="90000"/>
              </a:lnSpc>
              <a:spcAft>
                <a:spcPts val="600"/>
              </a:spcAft>
              <a:buFont typeface="Arial" panose="020B0604020202020204" pitchFamily="34" charset="0"/>
              <a:buChar char="•"/>
            </a:pPr>
            <a:endParaRPr lang="en-US" sz="2400" dirty="0">
              <a:solidFill>
                <a:srgbClr val="595959"/>
              </a:solidFill>
            </a:endParaRPr>
          </a:p>
          <a:p>
            <a:pPr indent="-228600">
              <a:lnSpc>
                <a:spcPct val="90000"/>
              </a:lnSpc>
              <a:spcAft>
                <a:spcPts val="600"/>
              </a:spcAft>
              <a:buFont typeface="Arial" panose="020B0604020202020204" pitchFamily="34" charset="0"/>
              <a:buChar char="•"/>
            </a:pPr>
            <a:r>
              <a:rPr lang="en-US" sz="2400" dirty="0">
                <a:solidFill>
                  <a:srgbClr val="595959"/>
                </a:solidFill>
              </a:rPr>
              <a:t>A typical </a:t>
            </a:r>
            <a:r>
              <a:rPr lang="en-US" sz="2400" dirty="0" err="1">
                <a:solidFill>
                  <a:srgbClr val="595959"/>
                </a:solidFill>
              </a:rPr>
              <a:t>Maths</a:t>
            </a:r>
            <a:r>
              <a:rPr lang="en-US" sz="2400" dirty="0">
                <a:solidFill>
                  <a:srgbClr val="595959"/>
                </a:solidFill>
              </a:rPr>
              <a:t> mastery lesson is led by the teacher, with </a:t>
            </a:r>
            <a:r>
              <a:rPr lang="en-US" sz="2400" b="1" dirty="0">
                <a:solidFill>
                  <a:srgbClr val="595959"/>
                </a:solidFill>
              </a:rPr>
              <a:t>all of the pupils in the class working together </a:t>
            </a:r>
            <a:r>
              <a:rPr lang="en-US" sz="2400" dirty="0">
                <a:solidFill>
                  <a:srgbClr val="595959"/>
                </a:solidFill>
              </a:rPr>
              <a:t>on the same tasks at the same time.  The pace of the class is governed by the children, giving them time to revisit key concepts frequently throughout the lesson.  </a:t>
            </a:r>
          </a:p>
          <a:p>
            <a:pPr indent="-228600">
              <a:lnSpc>
                <a:spcPct val="90000"/>
              </a:lnSpc>
              <a:spcAft>
                <a:spcPts val="600"/>
              </a:spcAft>
              <a:buFont typeface="Arial" panose="020B0604020202020204" pitchFamily="34" charset="0"/>
              <a:buChar char="•"/>
            </a:pPr>
            <a:endParaRPr lang="en-US" sz="2400" dirty="0">
              <a:solidFill>
                <a:srgbClr val="595959"/>
              </a:solidFill>
            </a:endParaRPr>
          </a:p>
          <a:p>
            <a:pPr indent="-228600">
              <a:lnSpc>
                <a:spcPct val="90000"/>
              </a:lnSpc>
              <a:spcAft>
                <a:spcPts val="600"/>
              </a:spcAft>
              <a:buFont typeface="Arial" panose="020B0604020202020204" pitchFamily="34" charset="0"/>
              <a:buChar char="•"/>
            </a:pPr>
            <a:r>
              <a:rPr lang="en-US" sz="2400" dirty="0">
                <a:solidFill>
                  <a:srgbClr val="595959"/>
                </a:solidFill>
              </a:rPr>
              <a:t>There’s a mixture of </a:t>
            </a:r>
            <a:r>
              <a:rPr lang="en-US" sz="2400" b="1" dirty="0">
                <a:solidFill>
                  <a:srgbClr val="595959"/>
                </a:solidFill>
              </a:rPr>
              <a:t>short tasks</a:t>
            </a:r>
            <a:r>
              <a:rPr lang="en-US" sz="2400" dirty="0">
                <a:solidFill>
                  <a:srgbClr val="595959"/>
                </a:solidFill>
              </a:rPr>
              <a:t>, </a:t>
            </a:r>
            <a:r>
              <a:rPr lang="en-US" sz="2400" b="1" dirty="0">
                <a:solidFill>
                  <a:srgbClr val="595959"/>
                </a:solidFill>
              </a:rPr>
              <a:t>explanation</a:t>
            </a:r>
            <a:r>
              <a:rPr lang="en-US" sz="2400" dirty="0">
                <a:solidFill>
                  <a:srgbClr val="595959"/>
                </a:solidFill>
              </a:rPr>
              <a:t>, </a:t>
            </a:r>
            <a:r>
              <a:rPr lang="en-US" sz="2400" b="1" dirty="0">
                <a:solidFill>
                  <a:srgbClr val="595959"/>
                </a:solidFill>
              </a:rPr>
              <a:t>demonstration</a:t>
            </a:r>
            <a:r>
              <a:rPr lang="en-US" sz="2400" dirty="0">
                <a:solidFill>
                  <a:srgbClr val="595959"/>
                </a:solidFill>
              </a:rPr>
              <a:t> and </a:t>
            </a:r>
            <a:r>
              <a:rPr lang="en-US" sz="2400" b="1" dirty="0">
                <a:solidFill>
                  <a:srgbClr val="595959"/>
                </a:solidFill>
              </a:rPr>
              <a:t>discussion</a:t>
            </a:r>
            <a:r>
              <a:rPr lang="en-US" sz="2400" dirty="0">
                <a:solidFill>
                  <a:srgbClr val="595959"/>
                </a:solidFill>
              </a:rPr>
              <a:t> – and a lot of practice to help reinforce children’s learning. There is a focus on </a:t>
            </a:r>
            <a:r>
              <a:rPr lang="en-US" sz="2400" b="1" dirty="0">
                <a:solidFill>
                  <a:srgbClr val="595959"/>
                </a:solidFill>
              </a:rPr>
              <a:t>mathematical vocabulary</a:t>
            </a:r>
            <a:r>
              <a:rPr lang="en-US" sz="2400" dirty="0">
                <a:solidFill>
                  <a:srgbClr val="595959"/>
                </a:solidFill>
              </a:rPr>
              <a:t>.</a:t>
            </a:r>
          </a:p>
          <a:p>
            <a:pPr>
              <a:lnSpc>
                <a:spcPct val="90000"/>
              </a:lnSpc>
              <a:spcAft>
                <a:spcPts val="600"/>
              </a:spcAft>
            </a:pPr>
            <a:r>
              <a:rPr lang="en-US" sz="2400" dirty="0">
                <a:solidFill>
                  <a:srgbClr val="595959"/>
                </a:solidFill>
              </a:rPr>
              <a:t> </a:t>
            </a:r>
          </a:p>
          <a:p>
            <a:pPr indent="-228600">
              <a:lnSpc>
                <a:spcPct val="90000"/>
              </a:lnSpc>
              <a:spcAft>
                <a:spcPts val="600"/>
              </a:spcAft>
              <a:buFont typeface="Arial" panose="020B0604020202020204" pitchFamily="34" charset="0"/>
              <a:buChar char="•"/>
            </a:pPr>
            <a:r>
              <a:rPr lang="en-US" sz="2400" dirty="0">
                <a:solidFill>
                  <a:srgbClr val="595959"/>
                </a:solidFill>
              </a:rPr>
              <a:t>Children are also expected to learn </a:t>
            </a:r>
            <a:r>
              <a:rPr lang="en-US" sz="2400" b="1" dirty="0">
                <a:solidFill>
                  <a:srgbClr val="595959"/>
                </a:solidFill>
              </a:rPr>
              <a:t>key </a:t>
            </a:r>
            <a:r>
              <a:rPr lang="en-US" sz="2400" b="1" dirty="0" err="1">
                <a:solidFill>
                  <a:srgbClr val="595959"/>
                </a:solidFill>
              </a:rPr>
              <a:t>maths</a:t>
            </a:r>
            <a:r>
              <a:rPr lang="en-US" sz="2400" b="1" dirty="0">
                <a:solidFill>
                  <a:srgbClr val="595959"/>
                </a:solidFill>
              </a:rPr>
              <a:t> facts </a:t>
            </a:r>
            <a:r>
              <a:rPr lang="en-US" sz="2400" dirty="0">
                <a:solidFill>
                  <a:srgbClr val="595959"/>
                </a:solidFill>
              </a:rPr>
              <a:t>like times tables and addition facts by heart to free up working memory and give them the mental space to focus on new concepts. </a:t>
            </a:r>
          </a:p>
          <a:p>
            <a:pPr indent="-228600">
              <a:lnSpc>
                <a:spcPct val="90000"/>
              </a:lnSpc>
              <a:spcAft>
                <a:spcPts val="600"/>
              </a:spcAft>
              <a:buFont typeface="Arial" panose="020B0604020202020204" pitchFamily="34" charset="0"/>
              <a:buChar char="•"/>
            </a:pPr>
            <a:endParaRPr lang="en-US" sz="2400" dirty="0">
              <a:solidFill>
                <a:srgbClr val="595959"/>
              </a:solidFill>
            </a:endParaRPr>
          </a:p>
          <a:p>
            <a:pPr marL="342900" indent="-342900">
              <a:buFont typeface="Arial" panose="020B0604020202020204" pitchFamily="34" charset="0"/>
              <a:buChar char="•"/>
            </a:pPr>
            <a:r>
              <a:rPr lang="en-GB" sz="2400" dirty="0"/>
              <a:t>The lesson structure begins with </a:t>
            </a:r>
            <a:r>
              <a:rPr lang="en-GB" sz="2400" b="1" dirty="0"/>
              <a:t>revisiting</a:t>
            </a:r>
            <a:r>
              <a:rPr lang="en-GB" sz="2400" dirty="0"/>
              <a:t> previously taught concepts to ensure </a:t>
            </a:r>
            <a:r>
              <a:rPr lang="en-GB" sz="2400" b="1" dirty="0"/>
              <a:t>children feel confident</a:t>
            </a:r>
            <a:r>
              <a:rPr lang="en-GB" sz="2400" dirty="0"/>
              <a:t>. </a:t>
            </a:r>
          </a:p>
          <a:p>
            <a:pPr marL="342900" indent="-342900">
              <a:buFont typeface="Arial" panose="020B0604020202020204" pitchFamily="34" charset="0"/>
              <a:buChar char="•"/>
            </a:pPr>
            <a:r>
              <a:rPr lang="en-GB" sz="2400" b="1" dirty="0"/>
              <a:t>New learning </a:t>
            </a:r>
            <a:r>
              <a:rPr lang="en-GB" sz="2400" dirty="0"/>
              <a:t>is introduced and children are encouraged to see </a:t>
            </a:r>
            <a:r>
              <a:rPr lang="en-GB" sz="2400" b="1" dirty="0"/>
              <a:t>connections with previous learning</a:t>
            </a:r>
            <a:r>
              <a:rPr lang="en-GB" sz="2400" dirty="0"/>
              <a:t>.</a:t>
            </a:r>
          </a:p>
          <a:p>
            <a:pPr marL="342900" indent="-342900">
              <a:buFont typeface="Arial" panose="020B0604020202020204" pitchFamily="34" charset="0"/>
              <a:buChar char="•"/>
            </a:pPr>
            <a:r>
              <a:rPr lang="en-GB" sz="2400" dirty="0"/>
              <a:t>The children can then move onto the extension task and challenge task- when they are ready.</a:t>
            </a:r>
            <a:r>
              <a:rPr lang="en-US" sz="2400" dirty="0">
                <a:solidFill>
                  <a:srgbClr val="595959"/>
                </a:solidFill>
              </a:rPr>
              <a:t> </a:t>
            </a:r>
            <a:r>
              <a:rPr lang="en-US" sz="1300" dirty="0">
                <a:solidFill>
                  <a:srgbClr val="595959"/>
                </a:solidFill>
              </a:rPr>
              <a:t> </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449" y="2346134"/>
            <a:ext cx="2037201" cy="1002432"/>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2449" y="3509432"/>
            <a:ext cx="2037201" cy="1887680"/>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60" y="116633"/>
            <a:ext cx="936104" cy="1017504"/>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5273" y="5661248"/>
            <a:ext cx="1095528" cy="1076475"/>
          </a:xfrm>
          <a:prstGeom prst="rect">
            <a:avLst/>
          </a:prstGeom>
        </p:spPr>
      </p:pic>
    </p:spTree>
    <p:extLst>
      <p:ext uri="{BB962C8B-B14F-4D97-AF65-F5344CB8AC3E}">
        <p14:creationId xmlns:p14="http://schemas.microsoft.com/office/powerpoint/2010/main" val="3729628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92696"/>
            <a:ext cx="7632848" cy="3970318"/>
          </a:xfrm>
          <a:prstGeom prst="rect">
            <a:avLst/>
          </a:prstGeom>
        </p:spPr>
        <p:txBody>
          <a:bodyPr wrap="square">
            <a:spAutoFit/>
          </a:bodyPr>
          <a:lstStyle/>
          <a:p>
            <a:pPr algn="ctr"/>
            <a:r>
              <a:rPr lang="en-US" sz="2800" b="1" dirty="0"/>
              <a:t>How are resources used?</a:t>
            </a:r>
          </a:p>
          <a:p>
            <a:r>
              <a:rPr lang="en-US" sz="2400" dirty="0"/>
              <a:t>Children use objects and pictures to physically represent mathematical concepts (the concrete &gt; pictorial &gt; abstract (CPA) approach), alongside numbers and symbols – for example, using Lego bricks to add and subtract numbers. This helps them </a:t>
            </a:r>
            <a:r>
              <a:rPr lang="en-US" sz="2400" dirty="0" err="1"/>
              <a:t>visualise</a:t>
            </a:r>
            <a:r>
              <a:rPr lang="en-US" sz="2400" dirty="0"/>
              <a:t> abstract ideas, and as they become more proficient, they will gradually stop relying on physical props. </a:t>
            </a:r>
          </a:p>
          <a:p>
            <a:endParaRPr lang="en-US" sz="2800" dirty="0"/>
          </a:p>
          <a:p>
            <a:r>
              <a:rPr lang="en-US" sz="2800" u="sng" dirty="0"/>
              <a:t>EXAMPLES</a:t>
            </a:r>
            <a:endParaRPr lang="en-GB" sz="2800" u="sng"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149" y="5050902"/>
            <a:ext cx="1543265" cy="1133633"/>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3630174"/>
            <a:ext cx="1584176" cy="1420728"/>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9792" y="5267211"/>
            <a:ext cx="5296639" cy="638264"/>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3233" y="3768958"/>
            <a:ext cx="3124636" cy="1143160"/>
          </a:xfrm>
          <a:prstGeom prst="rect">
            <a:avLst/>
          </a:prstGeom>
        </p:spPr>
      </p:pic>
    </p:spTree>
    <p:extLst>
      <p:ext uri="{BB962C8B-B14F-4D97-AF65-F5344CB8AC3E}">
        <p14:creationId xmlns:p14="http://schemas.microsoft.com/office/powerpoint/2010/main" val="107623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2D2B266D-3625-4584-A5C3-7D3F672CF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463B99A-73EE-4FBB-B7C4-F9F9BCC25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A5D2A5D1-BA0D-47D3-B051-DA7743C46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842" y="228600"/>
            <a:ext cx="6879166" cy="4953000"/>
          </a:xfrm>
          <a:prstGeom prst="rect">
            <a:avLst/>
          </a:prstGeom>
        </p:spPr>
      </p:pic>
    </p:spTree>
    <p:extLst>
      <p:ext uri="{BB962C8B-B14F-4D97-AF65-F5344CB8AC3E}">
        <p14:creationId xmlns:p14="http://schemas.microsoft.com/office/powerpoint/2010/main" val="39326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054346" y="638089"/>
            <a:ext cx="3614166" cy="147680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900" kern="1200">
                <a:solidFill>
                  <a:schemeClr val="tx1"/>
                </a:solidFill>
                <a:latin typeface="+mj-lt"/>
                <a:ea typeface="+mj-ea"/>
                <a:cs typeface="+mj-cs"/>
              </a:rPr>
              <a:t>These are all different representations of 6!</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02" y="2108612"/>
            <a:ext cx="4094226" cy="2640775"/>
          </a:xfrm>
          <a:prstGeom prst="rect">
            <a:avLst/>
          </a:prstGeom>
        </p:spPr>
      </p:pic>
      <p:sp>
        <p:nvSpPr>
          <p:cNvPr id="11" name="sketch line">
            <a:extLst>
              <a:ext uri="{FF2B5EF4-FFF2-40B4-BE49-F238E27FC236}">
                <a16:creationId xmlns:a16="http://schemas.microsoft.com/office/drawing/2014/main" xmlns="" id="{953EE71A-6488-4203-A7C4-77102FD0DC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54346"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054346" y="2664886"/>
            <a:ext cx="3614166" cy="355078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900"/>
              <a:t>We might ask children ‘What do these pictures represent?’</a:t>
            </a:r>
          </a:p>
          <a:p>
            <a:pPr indent="-228600">
              <a:lnSpc>
                <a:spcPct val="90000"/>
              </a:lnSpc>
              <a:spcAft>
                <a:spcPts val="600"/>
              </a:spcAft>
              <a:buFont typeface="Arial" panose="020B0604020202020204" pitchFamily="34" charset="0"/>
              <a:buChar char="•"/>
            </a:pPr>
            <a:r>
              <a:rPr lang="en-US" sz="1900"/>
              <a:t>‘How do you know?’</a:t>
            </a:r>
          </a:p>
        </p:txBody>
      </p:sp>
    </p:spTree>
    <p:extLst>
      <p:ext uri="{BB962C8B-B14F-4D97-AF65-F5344CB8AC3E}">
        <p14:creationId xmlns:p14="http://schemas.microsoft.com/office/powerpoint/2010/main" val="309170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2D2B266D-3625-4584-A5C3-7D3F672CF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463B99A-73EE-4FBB-B7C4-F9F9BCC25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A5D2A5D1-BA0D-47D3-B051-DA7743C46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Screen Clipping"/>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79549" y="228600"/>
            <a:ext cx="8727752" cy="4953000"/>
          </a:xfrm>
          <a:prstGeom prst="rect">
            <a:avLst/>
          </a:prstGeom>
        </p:spPr>
      </p:pic>
    </p:spTree>
    <p:extLst>
      <p:ext uri="{BB962C8B-B14F-4D97-AF65-F5344CB8AC3E}">
        <p14:creationId xmlns:p14="http://schemas.microsoft.com/office/powerpoint/2010/main" val="626578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TotalTime>
  <Words>700</Words>
  <Application>Microsoft Office PowerPoint</Application>
  <PresentationFormat>On-screen Show (4:3)</PresentationFormat>
  <Paragraphs>62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Maths Mastery Update</vt:lpstr>
      <vt:lpstr>Today’s Aims</vt:lpstr>
      <vt:lpstr>What is mastery?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Finally…</vt:lpstr>
    </vt:vector>
  </TitlesOfParts>
  <Company>East Sussex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Mastery Workshop</dc:title>
  <dc:creator>Schoolname</dc:creator>
  <cp:lastModifiedBy>Matt Dean</cp:lastModifiedBy>
  <cp:revision>40</cp:revision>
  <cp:lastPrinted>2021-11-10T15:49:46Z</cp:lastPrinted>
  <dcterms:created xsi:type="dcterms:W3CDTF">2020-02-24T16:31:42Z</dcterms:created>
  <dcterms:modified xsi:type="dcterms:W3CDTF">2022-02-08T12:02:17Z</dcterms:modified>
</cp:coreProperties>
</file>